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57"/>
  </p:notesMasterIdLst>
  <p:sldIdLst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57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5" r:id="rId47"/>
    <p:sldId id="294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3F85C-D550-4DFD-8802-9011C316201F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7E21A-4C8A-4936-8A8A-112E77A537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6564" name="Номер слайда 3"/>
          <p:cNvSpPr txBox="1">
            <a:spLocks noGrp="1"/>
          </p:cNvSpPr>
          <p:nvPr/>
        </p:nvSpPr>
        <p:spPr bwMode="auto">
          <a:xfrm>
            <a:off x="3884465" y="8686507"/>
            <a:ext cx="2971909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4" rIns="91424" bIns="45714" anchor="b"/>
          <a:lstStyle/>
          <a:p>
            <a:pPr algn="r"/>
            <a:fld id="{B29F9D19-0860-4EED-B207-679EBC3E0600}" type="slidenum">
              <a:rPr lang="ru-RU" sz="1200"/>
              <a:pPr algn="r"/>
              <a:t>2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0660" name="Номер слайда 3"/>
          <p:cNvSpPr txBox="1">
            <a:spLocks noGrp="1"/>
          </p:cNvSpPr>
          <p:nvPr/>
        </p:nvSpPr>
        <p:spPr bwMode="auto">
          <a:xfrm>
            <a:off x="3884465" y="8686507"/>
            <a:ext cx="2971909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4" rIns="91424" bIns="45714" anchor="b"/>
          <a:lstStyle/>
          <a:p>
            <a:pPr algn="r"/>
            <a:fld id="{76E35D99-B92B-4243-920F-7C533D5C77A8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684" name="Номер слайда 3"/>
          <p:cNvSpPr txBox="1">
            <a:spLocks noGrp="1"/>
          </p:cNvSpPr>
          <p:nvPr/>
        </p:nvSpPr>
        <p:spPr bwMode="auto">
          <a:xfrm>
            <a:off x="3884465" y="8686507"/>
            <a:ext cx="2971909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4" rIns="91424" bIns="45714" anchor="b"/>
          <a:lstStyle/>
          <a:p>
            <a:pPr algn="r"/>
            <a:fld id="{CAAF8439-80C7-4970-A3B1-EF15A8565869}" type="slidenum">
              <a:rPr lang="ru-RU" sz="1200"/>
              <a:pPr algn="r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3732" name="Номер слайда 3"/>
          <p:cNvSpPr txBox="1">
            <a:spLocks noGrp="1"/>
          </p:cNvSpPr>
          <p:nvPr/>
        </p:nvSpPr>
        <p:spPr bwMode="auto">
          <a:xfrm>
            <a:off x="3884465" y="8686507"/>
            <a:ext cx="2971909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9" tIns="45639" rIns="91279" bIns="45639" anchor="b"/>
          <a:lstStyle/>
          <a:p>
            <a:pPr algn="r"/>
            <a:fld id="{43F0E1E1-F98E-47B4-8FB2-8850357A6770}" type="slidenum">
              <a:rPr lang="ru-RU" sz="1200"/>
              <a:pPr algn="r"/>
              <a:t>10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4756" name="Номер слайда 3"/>
          <p:cNvSpPr txBox="1">
            <a:spLocks noGrp="1"/>
          </p:cNvSpPr>
          <p:nvPr/>
        </p:nvSpPr>
        <p:spPr bwMode="auto">
          <a:xfrm>
            <a:off x="3884465" y="8686507"/>
            <a:ext cx="2971909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9" tIns="45639" rIns="91279" bIns="45639" anchor="b"/>
          <a:lstStyle/>
          <a:p>
            <a:pPr algn="r"/>
            <a:fld id="{8C323936-5FD0-44FA-8642-8B4155E39E3A}" type="slidenum">
              <a:rPr lang="ru-RU" sz="1200"/>
              <a:pPr algn="r"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6020" name="Номер слайда 3"/>
          <p:cNvSpPr txBox="1">
            <a:spLocks noGrp="1"/>
          </p:cNvSpPr>
          <p:nvPr/>
        </p:nvSpPr>
        <p:spPr bwMode="auto">
          <a:xfrm>
            <a:off x="3884465" y="8686507"/>
            <a:ext cx="2971909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9" tIns="45639" rIns="91279" bIns="45639" anchor="b"/>
          <a:lstStyle/>
          <a:p>
            <a:pPr algn="r"/>
            <a:fld id="{2EDE8CC9-9A5A-4ABC-98F9-CA2C1C8C1D08}" type="slidenum">
              <a:rPr lang="ru-RU" sz="1200"/>
              <a:pPr algn="r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25A4A-7E25-4908-BE8C-DC0893650118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9318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9" name="Номер слайда 3"/>
          <p:cNvSpPr txBox="1">
            <a:spLocks noGrp="1"/>
          </p:cNvSpPr>
          <p:nvPr/>
        </p:nvSpPr>
        <p:spPr bwMode="auto">
          <a:xfrm>
            <a:off x="3884465" y="8686507"/>
            <a:ext cx="2971909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9" tIns="45639" rIns="91279" bIns="45639" anchor="b"/>
          <a:lstStyle/>
          <a:p>
            <a:pPr algn="r"/>
            <a:fld id="{1A8E850D-28BC-4B81-AB9F-8B72961EBAC7}" type="slidenum">
              <a:rPr lang="ru-RU" sz="1200"/>
              <a:pPr algn="r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465" y="8686507"/>
            <a:ext cx="2971909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4" rIns="91424" bIns="45714" anchor="b"/>
          <a:lstStyle/>
          <a:p>
            <a:pPr algn="r"/>
            <a:fld id="{FFC07C5A-E2C9-4295-86AF-9EEF90FE53ED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94213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F7698-5D0C-4D2E-AC55-4AA77E24EC3A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5236" name="Номер слайда 3"/>
          <p:cNvSpPr txBox="1">
            <a:spLocks noGrp="1"/>
          </p:cNvSpPr>
          <p:nvPr/>
        </p:nvSpPr>
        <p:spPr bwMode="auto">
          <a:xfrm>
            <a:off x="3884465" y="8686507"/>
            <a:ext cx="2971909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 anchor="b"/>
          <a:lstStyle/>
          <a:p>
            <a:pPr algn="r"/>
            <a:fld id="{D02F2622-4A9F-41E6-82F6-8423BCF65BCA}" type="slidenum">
              <a:rPr lang="ru-RU" sz="1200"/>
              <a:pPr algn="r"/>
              <a:t>29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8DA28-D6E7-49DF-B28B-2F809B2C8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CE099-AE2C-4587-B66F-55479D4D4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CDCB3-EDEB-4BBF-9D6B-E51824BB9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7E9AA-FA9C-4939-9315-BC46F72FF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4BC0E-486E-4988-B79F-DC6D678DE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27EC5-A61A-49F9-8668-633A4DB51F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2A197-77D9-4B07-AACF-451058A735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9E739-3FF7-4D00-887E-32F88FAF8E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011C6-0A23-4751-991B-110341D17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4DBE-414D-486E-BB09-BEF08BA3D5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3B70C-E18F-425A-8C3E-3280CC58A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CD486-90DD-43B9-AAB7-C6B17C510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868A3-A32B-4F26-A925-36E90D39B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68833-83CB-42EC-B927-610ACDB0D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D6DC9-3312-4CB3-8E41-51D3589D37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69872-5989-4699-9573-8AB898DB7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2CDE-B313-472A-BD51-1964A9716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41090-9A2A-41DF-B8E0-22D67F2BE7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22DF5-EDC8-48B7-B23A-E62BA70DD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59FFD-5ED3-4013-AA6D-155BFCCFB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CBAB0-4C1A-43E7-8E45-899E016AC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A363D-F02B-4C00-A453-E4843C372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11881-F093-4EA7-87FA-4183887B4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8DD5B-FD19-4373-B1C4-E653BB382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2C680-E20D-4467-84C8-8CCBC39515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1D561-BBA1-494E-BE52-72538EC16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61720-330C-4C54-9CDE-A7F2A7BC9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A05A3-6C8E-4F24-AFCE-088E92BC1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71F31-0988-4487-9AC5-18E8C8566D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BC00-8622-4762-8DAA-895C32A02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651F-058A-450C-A03C-C1D5D3078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63110-C6B1-4F7D-8BC0-6A943D88E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0A954-21DE-4403-B44A-CB544CBA19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9F6F8-E398-4238-ADB4-762CEEB83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31184-6236-4A76-97E3-10B936F69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FDF3F-4E8A-45DB-9233-E57A9EBE0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7DC0-8A78-477C-98DC-47061D66D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962CE-1F84-435C-A6B7-FB76C38CA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7DB5B-3F43-4B34-AF6A-8FF205ECA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8D9D3-154E-49A7-828F-AB271E761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4631A-6110-4E6D-80CE-1543783C6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08C82-F888-41BD-A2A3-AF566799B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C2F2B-491E-46FD-9CE5-AD12C1101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DFF4C-E7D5-477E-A820-EF1957DFF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3A06-C0F1-45C2-BA8C-283311216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FB1D4-247D-42E4-9819-88A3761AF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1120B-9453-4B3E-8C05-37E204DDB0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D3B95-0FEC-4A51-A97B-F091D89B2D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708F6-420C-4C35-989A-7E94B2249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1E2BE-D0EE-4EE5-843E-C46F3AB81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C54E-38D3-4E90-A925-731320F8D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1DA6-608F-4CE5-97E9-EFBCD84B4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3F0D-88D4-4931-AF21-07A350C77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7AA37-3A1B-4B32-BBC8-61E74ECC4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A4445-45BA-40B5-A2A7-5609BE4ED1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C46BD-1AEF-49B3-AE23-2872507A9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063AB-72A4-46C1-939A-075C985F5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DB804-7131-446F-8CE0-449D1481D0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D352-B0E0-47F8-A1E4-60726459D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DB94E-76D0-4FBB-AB83-2EA551887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78820-534A-4F67-879D-B95A4D5A8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F1C53-86D6-4FFC-BC0E-72444968F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AAB2-88EB-4859-8901-1B6D85092A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7EF1C-2108-4E8C-AAD6-D36CFB094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3BA93-28B0-4C82-94F2-A0F7878ED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585E0-8274-4F3D-AF23-18512C187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ED6D-7BC5-4BCC-B72D-DF0FD408E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F4436-4F1C-4A47-BE02-2BEB947C0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E6BAC-AFD8-43B2-B084-23AAA0B32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D29E0-C561-410D-AC02-2A492CF44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324D2-3750-420F-83D4-95C56F40D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281A3-0D5F-41E5-9372-BA2E6A559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6249F-CDF6-4469-9277-A473993DA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92853-E2FD-41DE-9E3E-8E8C2FCBB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3CB2B-722D-4FAE-976F-7DB952CDC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6C805-2EF4-437C-A1A7-2C776C34F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19EB-B342-4466-B4F7-C87DD6796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82D96-4F8D-46FD-A967-E2309DE80F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1DC70-9CA3-4812-92DA-A3E1DDEC9D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17FB2-8DA8-4DCC-A8ED-175F9F89F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00049-A700-445D-96CB-0F26D31C8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F0983-B301-49A2-A369-4A37C5B6EF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E1B76-F0B2-49AF-AC24-14946A391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0D14F-5F04-4AFB-8EF8-7D8AEF58C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6DD29-8923-46F4-B960-DB5E40EB6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9709A-7234-45AD-9BBF-D9AD3005B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8ADD5-2EF8-44AC-B1D4-EDE95D60EE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8834F-B850-4499-99C5-FF3151BEA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1F388-3446-4A4C-97E1-70DB1FADD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CA9A-617B-4AD2-826B-41A949815D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8D8D5-ADE1-4D16-BFFB-919D4F019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426EB-F0D0-4358-887D-F2FAFA8C3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F3E28-7E5B-4DB5-B070-D764180AA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49E75-B301-4260-941A-10227F41D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5F5D8-4432-4B5F-BCCF-8CDE2092A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388A4-EA82-4EB5-A8A7-31D38DA95E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8CEFB-6938-4B21-8552-980E2B214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8777E-81A9-492B-8660-3D7C19F13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484B6-419F-4CC7-A333-EE84F8181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B24C2F-A166-4AC2-A5A8-6AF8EF75CA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E44635-5AED-4C47-B7E7-DED8FC8A3A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BB090F-DE37-4375-9864-09E094334C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DB3AE5-F225-47D0-A893-5BDE880173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C5068C-D136-48D3-AD47-18FBF8FDB6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98CA25-10DD-4DA2-B96F-6E311D7FB5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783571-2334-4262-B801-D42BF5BBEB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5B8D35-5CCD-4E1B-BAB9-BD173F4746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194041-4775-49A7-AD28-D723F436E0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12" Type="http://schemas.openxmlformats.org/officeDocument/2006/relationships/slide" Target="slide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0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hyperlink" Target="http://www.mon.gov.r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 образовательный  стандарт общего образования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29132"/>
            <a:ext cx="7415242" cy="1209668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Шаяхметова Роза </a:t>
            </a:r>
            <a:r>
              <a:rPr lang="ru-RU" sz="2400" dirty="0" err="1" smtClean="0">
                <a:solidFill>
                  <a:srgbClr val="002060"/>
                </a:solidFill>
              </a:rPr>
              <a:t>Искандеровна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директор Городского методического центра Управления образования г.Казани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6000768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20 марта 2012 г.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74638"/>
            <a:ext cx="78343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Концепция духовно-нравственного развития и воспитания личности гражданина России </a:t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определяет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: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систему базовых национальных ценностей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современный национальный воспитательный идеал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цель и задачи духовно-нравственного развития и воспитания обучающихся в единстве учебной и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внеучебной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Базовые национальные ценности российского общества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28802"/>
            <a:ext cx="8229600" cy="419736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C00000"/>
                </a:solidFill>
                <a:hlinkClick r:id="rId3" action="ppaction://hlinksldjump"/>
              </a:rPr>
              <a:t>Патриотизм 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C00000"/>
                </a:solidFill>
                <a:hlinkClick r:id="rId4" action="ppaction://hlinksldjump"/>
              </a:rPr>
              <a:t>Социальная солидарность 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C00000"/>
                </a:solidFill>
                <a:hlinkClick r:id="rId5" action="ppaction://hlinksldjump"/>
              </a:rPr>
              <a:t>Гражданственность 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C00000"/>
                </a:solidFill>
                <a:hlinkClick r:id="rId6" action="ppaction://hlinksldjump"/>
              </a:rPr>
              <a:t>Семья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C00000"/>
                </a:solidFill>
                <a:hlinkClick r:id="rId7" action="ppaction://hlinksldjump"/>
              </a:rPr>
              <a:t>Здоровье 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C00000"/>
                </a:solidFill>
                <a:hlinkClick r:id="rId8" action="ppaction://hlinksldjump"/>
              </a:rPr>
              <a:t>Труд и творчество 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C00000"/>
                </a:solidFill>
                <a:hlinkClick r:id="rId9" action="ppaction://hlinksldjump"/>
              </a:rPr>
              <a:t>Наука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C00000"/>
                </a:solidFill>
                <a:hlinkClick r:id="rId10" action="ppaction://hlinksldjump"/>
              </a:rPr>
              <a:t>Традиционные религии России 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C00000"/>
                </a:solidFill>
                <a:hlinkClick r:id="rId11" action="ppaction://hlinksldjump"/>
              </a:rPr>
              <a:t>Искусство и литература 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C00000"/>
                </a:solidFill>
                <a:hlinkClick r:id="rId12" action="ppaction://hlinksldjump"/>
              </a:rPr>
              <a:t>Природа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C00000"/>
                </a:solidFill>
                <a:hlinkClick r:id="rId13" action="ppaction://hlinksldjump"/>
              </a:rPr>
              <a:t>Человечество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Базовые национальные ценности российского общества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/>
              </a:rPr>
              <a:t>  определяют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идеологию содержания образования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основное содержание программ духовно-нравственного развития и воспитания молодых граждан России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содержание, формы и методы</a:t>
            </a:r>
            <a:r>
              <a:rPr lang="en-US" sz="28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педагогического взаимодействия школы, семьи, общественных и религиозных организаций и иных институтов социализации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274638"/>
            <a:ext cx="918051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D02800"/>
                </a:solidFill>
              </a:rPr>
              <a:t/>
            </a:r>
            <a:br>
              <a:rPr lang="ru-RU" sz="4000" dirty="0" smtClean="0">
                <a:solidFill>
                  <a:srgbClr val="D02800"/>
                </a:solidFill>
              </a:rPr>
            </a:br>
            <a:r>
              <a:rPr lang="ru-RU" sz="4000" dirty="0" smtClean="0">
                <a:solidFill>
                  <a:srgbClr val="0033CC"/>
                </a:solidFill>
              </a:rPr>
              <a:t/>
            </a:r>
            <a:br>
              <a:rPr lang="ru-RU" sz="4000" dirty="0" smtClean="0">
                <a:solidFill>
                  <a:srgbClr val="0033CC"/>
                </a:solidFill>
              </a:rPr>
            </a:br>
            <a:endParaRPr lang="ru-RU" sz="4000" dirty="0" smtClean="0">
              <a:solidFill>
                <a:srgbClr val="0033CC"/>
              </a:solidFill>
            </a:endParaRPr>
          </a:p>
        </p:txBody>
      </p:sp>
      <p:sp>
        <p:nvSpPr>
          <p:cNvPr id="35844" name="AutoShape 8"/>
          <p:cNvSpPr>
            <a:spLocks noChangeArrowheads="1"/>
          </p:cNvSpPr>
          <p:nvPr/>
        </p:nvSpPr>
        <p:spPr bwMode="auto">
          <a:xfrm>
            <a:off x="250825" y="981075"/>
            <a:ext cx="720725" cy="51117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>
                <a:lumMod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З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А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П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Р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О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С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Ы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И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О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Ж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И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Д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А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Н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И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5845" name="AutoShape 17"/>
          <p:cNvSpPr>
            <a:spLocks noChangeArrowheads="1"/>
          </p:cNvSpPr>
          <p:nvPr/>
        </p:nvSpPr>
        <p:spPr bwMode="auto">
          <a:xfrm>
            <a:off x="1187450" y="3789363"/>
            <a:ext cx="504825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39942" name="AutoShape 26"/>
          <p:cNvSpPr>
            <a:spLocks noChangeArrowheads="1"/>
          </p:cNvSpPr>
          <p:nvPr/>
        </p:nvSpPr>
        <p:spPr bwMode="auto">
          <a:xfrm>
            <a:off x="1692275" y="1268413"/>
            <a:ext cx="2159000" cy="1296987"/>
          </a:xfrm>
          <a:prstGeom prst="roundRect">
            <a:avLst>
              <a:gd name="adj" fmla="val 16667"/>
            </a:avLst>
          </a:prstGeom>
          <a:ln w="28575">
            <a:solidFill>
              <a:srgbClr val="CC3300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Требования к 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структуре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ООП</a:t>
            </a:r>
          </a:p>
        </p:txBody>
      </p:sp>
      <p:sp>
        <p:nvSpPr>
          <p:cNvPr id="35847" name="AutoShape 27"/>
          <p:cNvSpPr>
            <a:spLocks noChangeArrowheads="1"/>
          </p:cNvSpPr>
          <p:nvPr/>
        </p:nvSpPr>
        <p:spPr bwMode="auto">
          <a:xfrm>
            <a:off x="5292725" y="1916113"/>
            <a:ext cx="719138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944" name="AutoShape 26"/>
          <p:cNvSpPr>
            <a:spLocks noChangeArrowheads="1"/>
          </p:cNvSpPr>
          <p:nvPr/>
        </p:nvSpPr>
        <p:spPr bwMode="auto">
          <a:xfrm>
            <a:off x="1763713" y="3213100"/>
            <a:ext cx="2160587" cy="1295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Требования к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результатам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освоения ООП</a:t>
            </a:r>
          </a:p>
        </p:txBody>
      </p:sp>
      <p:sp>
        <p:nvSpPr>
          <p:cNvPr id="39945" name="AutoShape 26"/>
          <p:cNvSpPr>
            <a:spLocks noChangeArrowheads="1"/>
          </p:cNvSpPr>
          <p:nvPr/>
        </p:nvSpPr>
        <p:spPr bwMode="auto">
          <a:xfrm>
            <a:off x="1692275" y="5156200"/>
            <a:ext cx="2232025" cy="14414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Требования к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условиям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реализации ООП</a:t>
            </a:r>
          </a:p>
        </p:txBody>
      </p:sp>
      <p:sp>
        <p:nvSpPr>
          <p:cNvPr id="39946" name="AutoShape 26"/>
          <p:cNvSpPr>
            <a:spLocks noChangeArrowheads="1"/>
          </p:cNvSpPr>
          <p:nvPr/>
        </p:nvSpPr>
        <p:spPr bwMode="auto">
          <a:xfrm>
            <a:off x="6084888" y="3321050"/>
            <a:ext cx="2879725" cy="14763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Ожидаемые достижения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системы образования</a:t>
            </a:r>
          </a:p>
        </p:txBody>
      </p:sp>
      <p:sp>
        <p:nvSpPr>
          <p:cNvPr id="39947" name="AutoShape 26"/>
          <p:cNvSpPr>
            <a:spLocks noChangeArrowheads="1"/>
          </p:cNvSpPr>
          <p:nvPr/>
        </p:nvSpPr>
        <p:spPr bwMode="auto">
          <a:xfrm>
            <a:off x="6083300" y="1268413"/>
            <a:ext cx="2881313" cy="16557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endParaRPr lang="ru-RU" sz="2000">
              <a:solidFill>
                <a:srgbClr val="002060"/>
              </a:solidFill>
              <a:latin typeface="Tahoma" pitchFamily="34" charset="0"/>
            </a:endParaRPr>
          </a:p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Организационные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и педагогические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условия деятельности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Tahoma" pitchFamily="34" charset="0"/>
              </a:rPr>
              <a:t>системы образования</a:t>
            </a:r>
          </a:p>
          <a:p>
            <a:pPr algn="ctr"/>
            <a:endParaRPr lang="ru-RU" sz="200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39948" name="AutoShape 26"/>
          <p:cNvSpPr>
            <a:spLocks noChangeArrowheads="1"/>
          </p:cNvSpPr>
          <p:nvPr/>
        </p:nvSpPr>
        <p:spPr bwMode="auto">
          <a:xfrm>
            <a:off x="6083300" y="5229225"/>
            <a:ext cx="2846417" cy="134304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endParaRPr lang="ru-RU" sz="2000" dirty="0">
              <a:solidFill>
                <a:srgbClr val="002060"/>
              </a:solidFill>
              <a:latin typeface="Tahoma" pitchFamily="34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ahoma" pitchFamily="34" charset="0"/>
              </a:rPr>
              <a:t>Ресурсы: кадры,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ahoma" pitchFamily="34" charset="0"/>
              </a:rPr>
              <a:t> материальная база,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ahoma" pitchFamily="34" charset="0"/>
              </a:rPr>
              <a:t>информация,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ahoma" pitchFamily="34" charset="0"/>
              </a:rPr>
              <a:t>финансы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35853" name="AutoShape 15"/>
          <p:cNvSpPr>
            <a:spLocks noChangeArrowheads="1"/>
          </p:cNvSpPr>
          <p:nvPr/>
        </p:nvSpPr>
        <p:spPr bwMode="auto">
          <a:xfrm>
            <a:off x="2484438" y="2636838"/>
            <a:ext cx="215900" cy="504825"/>
          </a:xfrm>
          <a:prstGeom prst="upDownArrow">
            <a:avLst>
              <a:gd name="adj1" fmla="val 50000"/>
              <a:gd name="adj2" fmla="val 20000"/>
            </a:avLst>
          </a:prstGeom>
          <a:noFill/>
          <a:ln w="28575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854" name="AutoShape 16"/>
          <p:cNvSpPr>
            <a:spLocks noChangeArrowheads="1"/>
          </p:cNvSpPr>
          <p:nvPr/>
        </p:nvSpPr>
        <p:spPr bwMode="auto">
          <a:xfrm>
            <a:off x="2627313" y="4579938"/>
            <a:ext cx="215900" cy="504825"/>
          </a:xfrm>
          <a:prstGeom prst="upDownArrow">
            <a:avLst>
              <a:gd name="adj1" fmla="val 50000"/>
              <a:gd name="adj2" fmla="val 20000"/>
            </a:avLst>
          </a:prstGeom>
          <a:noFill/>
          <a:ln w="28575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855" name="AutoShape 27"/>
          <p:cNvSpPr>
            <a:spLocks noChangeArrowheads="1"/>
          </p:cNvSpPr>
          <p:nvPr/>
        </p:nvSpPr>
        <p:spPr bwMode="auto">
          <a:xfrm>
            <a:off x="5292725" y="3860800"/>
            <a:ext cx="719138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856" name="AutoShape 27"/>
          <p:cNvSpPr>
            <a:spLocks noChangeArrowheads="1"/>
          </p:cNvSpPr>
          <p:nvPr/>
        </p:nvSpPr>
        <p:spPr bwMode="auto">
          <a:xfrm>
            <a:off x="5292725" y="5732463"/>
            <a:ext cx="719138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857" name="AutoShape 8"/>
          <p:cNvSpPr>
            <a:spLocks noChangeArrowheads="1"/>
          </p:cNvSpPr>
          <p:nvPr/>
        </p:nvSpPr>
        <p:spPr bwMode="auto">
          <a:xfrm>
            <a:off x="4356100" y="620713"/>
            <a:ext cx="720725" cy="60483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65000"/>
                <a:lumOff val="35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О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Б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Щ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И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Е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200" b="1" dirty="0">
              <a:solidFill>
                <a:srgbClr val="002060"/>
              </a:solidFill>
              <a:latin typeface="Tahoma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Р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А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М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К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И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200" b="1" dirty="0">
              <a:solidFill>
                <a:srgbClr val="002060"/>
              </a:solidFill>
              <a:latin typeface="Tahoma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Д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Л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Я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200" b="1" dirty="0">
              <a:solidFill>
                <a:srgbClr val="002060"/>
              </a:solidFill>
              <a:latin typeface="Tahoma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С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И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С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Т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Е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М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Ы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200" b="1" dirty="0">
              <a:solidFill>
                <a:srgbClr val="002060"/>
              </a:solidFill>
              <a:latin typeface="Tahoma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Н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О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Р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М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А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Т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И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В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О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Tahoma" pitchFamily="34" charset="0"/>
              </a:rPr>
              <a:t>В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468313" y="115888"/>
            <a:ext cx="8424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Стандарт как совокупность трех систем требований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ln>
            <a:solidFill>
              <a:srgbClr val="336699"/>
            </a:solidFill>
          </a:ln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35843" name="AutoShape 5"/>
          <p:cNvSpPr>
            <a:spLocks noChangeArrowheads="1"/>
          </p:cNvSpPr>
          <p:nvPr/>
        </p:nvSpPr>
        <p:spPr bwMode="auto">
          <a:xfrm>
            <a:off x="250825" y="1341438"/>
            <a:ext cx="2592388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</a:t>
            </a:r>
          </a:p>
        </p:txBody>
      </p:sp>
      <p:sp>
        <p:nvSpPr>
          <p:cNvPr id="35844" name="AutoShape 6"/>
          <p:cNvSpPr>
            <a:spLocks noChangeArrowheads="1"/>
          </p:cNvSpPr>
          <p:nvPr/>
        </p:nvSpPr>
        <p:spPr bwMode="auto">
          <a:xfrm>
            <a:off x="3203575" y="1341438"/>
            <a:ext cx="2654300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</a:t>
            </a:r>
          </a:p>
        </p:txBody>
      </p:sp>
      <p:sp>
        <p:nvSpPr>
          <p:cNvPr id="35845" name="AutoShape 7"/>
          <p:cNvSpPr>
            <a:spLocks noChangeArrowheads="1"/>
          </p:cNvSpPr>
          <p:nvPr/>
        </p:nvSpPr>
        <p:spPr bwMode="auto">
          <a:xfrm>
            <a:off x="6194425" y="1341438"/>
            <a:ext cx="2698750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</a:t>
            </a: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250825" y="2276475"/>
            <a:ext cx="2592388" cy="1081088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u="sng" dirty="0">
                <a:solidFill>
                  <a:schemeClr val="bg2"/>
                </a:solidFill>
              </a:rPr>
              <a:t>Самоопределение:</a:t>
            </a:r>
          </a:p>
          <a:p>
            <a:pPr algn="ctr" eaLnBrk="0" hangingPunct="0">
              <a:defRPr/>
            </a:pPr>
            <a:r>
              <a:rPr lang="ru-RU" sz="1000" dirty="0">
                <a:solidFill>
                  <a:schemeClr val="bg2"/>
                </a:solidFill>
              </a:rPr>
              <a:t>внутренняя п</a:t>
            </a:r>
            <a:r>
              <a:rPr lang="ru-RU" sz="1200" dirty="0">
                <a:solidFill>
                  <a:schemeClr val="bg2"/>
                </a:solidFill>
              </a:rPr>
              <a:t>озиция школьника;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2"/>
                </a:solidFill>
              </a:rPr>
              <a:t>Самоидентификация;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2"/>
                </a:solidFill>
              </a:rPr>
              <a:t>самоуважение и самооценка</a:t>
            </a:r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179388" y="3573463"/>
            <a:ext cx="2663825" cy="1009650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u="sng">
                <a:solidFill>
                  <a:schemeClr val="bg2"/>
                </a:solidFill>
              </a:rPr>
              <a:t>Смыслообразование:</a:t>
            </a:r>
          </a:p>
          <a:p>
            <a:pPr algn="ctr" eaLnBrk="0" hangingPunct="0">
              <a:defRPr/>
            </a:pPr>
            <a:r>
              <a:rPr lang="ru-RU" sz="1200" b="1">
                <a:solidFill>
                  <a:schemeClr val="bg2"/>
                </a:solidFill>
              </a:rPr>
              <a:t>мотивация (учебная, социальная);</a:t>
            </a:r>
            <a:endParaRPr lang="en-US" sz="1200" b="1">
              <a:solidFill>
                <a:schemeClr val="bg2"/>
              </a:solidFill>
            </a:endParaRPr>
          </a:p>
          <a:p>
            <a:pPr algn="ctr" eaLnBrk="0" hangingPunct="0">
              <a:defRPr/>
            </a:pPr>
            <a:r>
              <a:rPr lang="ru-RU" sz="1200" b="1">
                <a:solidFill>
                  <a:schemeClr val="bg2"/>
                </a:solidFill>
              </a:rPr>
              <a:t> границы</a:t>
            </a:r>
            <a:r>
              <a:rPr lang="en-US" sz="1200" b="1">
                <a:solidFill>
                  <a:schemeClr val="bg2"/>
                </a:solidFill>
              </a:rPr>
              <a:t> </a:t>
            </a:r>
            <a:r>
              <a:rPr lang="ru-RU" sz="1200" b="1">
                <a:solidFill>
                  <a:schemeClr val="bg2"/>
                </a:solidFill>
              </a:rPr>
              <a:t>собственного</a:t>
            </a:r>
          </a:p>
          <a:p>
            <a:pPr algn="ctr" eaLnBrk="0" hangingPunct="0">
              <a:defRPr/>
            </a:pPr>
            <a:r>
              <a:rPr lang="ru-RU" sz="1200" b="1">
                <a:solidFill>
                  <a:schemeClr val="bg2"/>
                </a:solidFill>
              </a:rPr>
              <a:t>знания и «незнани</a:t>
            </a:r>
            <a:r>
              <a:rPr lang="ru-RU" sz="1200"/>
              <a:t>я»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179388" y="4797425"/>
            <a:ext cx="2663825" cy="1871663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u="sng" dirty="0">
                <a:solidFill>
                  <a:srgbClr val="002060"/>
                </a:solidFill>
              </a:rPr>
              <a:t>Ценностная и </a:t>
            </a:r>
          </a:p>
          <a:p>
            <a:pPr algn="ctr" eaLnBrk="0" hangingPunct="0">
              <a:defRPr/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</a:rPr>
              <a:t>морально-этическая</a:t>
            </a:r>
          </a:p>
          <a:p>
            <a:pPr algn="ctr" eaLnBrk="0" hangingPunct="0">
              <a:defRPr/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</a:rPr>
              <a:t>ориентация: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ориентация на выполнение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морально-нравственных норм;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способность к решению моральных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проблем на основе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децентрации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;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оценка своих поступков</a:t>
            </a:r>
            <a:r>
              <a:rPr 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13321" name="AutoShape 11"/>
          <p:cNvSpPr>
            <a:spLocks noChangeArrowheads="1"/>
          </p:cNvSpPr>
          <p:nvPr/>
        </p:nvSpPr>
        <p:spPr bwMode="auto">
          <a:xfrm>
            <a:off x="3203575" y="2276475"/>
            <a:ext cx="2663825" cy="1296988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u="sng" dirty="0">
                <a:solidFill>
                  <a:schemeClr val="bg2"/>
                </a:solidFill>
              </a:rPr>
              <a:t>Регулятивные: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2"/>
                </a:solidFill>
              </a:rPr>
              <a:t>управление своей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2"/>
                </a:solidFill>
              </a:rPr>
              <a:t>деятельностью;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2"/>
                </a:solidFill>
              </a:rPr>
              <a:t>контроль и коррекция;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2"/>
                </a:solidFill>
              </a:rPr>
              <a:t>инициативность и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2"/>
                </a:solidFill>
              </a:rPr>
              <a:t>самостоятельность</a:t>
            </a:r>
          </a:p>
        </p:txBody>
      </p:sp>
      <p:sp>
        <p:nvSpPr>
          <p:cNvPr id="13322" name="AutoShape 12"/>
          <p:cNvSpPr>
            <a:spLocks noChangeArrowheads="1"/>
          </p:cNvSpPr>
          <p:nvPr/>
        </p:nvSpPr>
        <p:spPr bwMode="auto">
          <a:xfrm>
            <a:off x="3203575" y="3716338"/>
            <a:ext cx="2663825" cy="863600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u="sng">
                <a:solidFill>
                  <a:schemeClr val="bg2"/>
                </a:solidFill>
              </a:rPr>
              <a:t>Коммуникативные:</a:t>
            </a:r>
          </a:p>
          <a:p>
            <a:pPr algn="ctr" eaLnBrk="0" hangingPunct="0">
              <a:defRPr/>
            </a:pPr>
            <a:r>
              <a:rPr lang="ru-RU" sz="1200">
                <a:solidFill>
                  <a:schemeClr val="bg2"/>
                </a:solidFill>
              </a:rPr>
              <a:t>речевая деятельность;</a:t>
            </a:r>
          </a:p>
          <a:p>
            <a:pPr algn="ctr" eaLnBrk="0" hangingPunct="0">
              <a:defRPr/>
            </a:pPr>
            <a:r>
              <a:rPr lang="ru-RU" sz="1200">
                <a:solidFill>
                  <a:schemeClr val="bg2"/>
                </a:solidFill>
              </a:rPr>
              <a:t>навыки сотрудничества</a:t>
            </a:r>
          </a:p>
        </p:txBody>
      </p:sp>
      <p:sp>
        <p:nvSpPr>
          <p:cNvPr id="35851" name="AutoShape 13"/>
          <p:cNvSpPr>
            <a:spLocks noChangeArrowheads="1"/>
          </p:cNvSpPr>
          <p:nvPr/>
        </p:nvSpPr>
        <p:spPr bwMode="auto">
          <a:xfrm>
            <a:off x="3000375" y="4724400"/>
            <a:ext cx="3143250" cy="2133600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u="sng" dirty="0">
                <a:solidFill>
                  <a:schemeClr val="bg1">
                    <a:lumMod val="50000"/>
                  </a:schemeClr>
                </a:solidFill>
              </a:rPr>
              <a:t>Познавательные:</a:t>
            </a:r>
            <a:endParaRPr lang="ru-RU" u="sng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работа с информацией;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работа с учебными моделями;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использование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знако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символических средств,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общих схем решения;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выполнение логических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операций сравнения,  анализа,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обобщения, классификации,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установление аналогий,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подведения под понятие</a:t>
            </a:r>
          </a:p>
        </p:txBody>
      </p:sp>
      <p:sp>
        <p:nvSpPr>
          <p:cNvPr id="13324" name="AutoShape 13"/>
          <p:cNvSpPr>
            <a:spLocks noChangeArrowheads="1"/>
          </p:cNvSpPr>
          <p:nvPr/>
        </p:nvSpPr>
        <p:spPr bwMode="auto">
          <a:xfrm>
            <a:off x="6516688" y="2276475"/>
            <a:ext cx="2143125" cy="785813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>
                <a:solidFill>
                  <a:schemeClr val="bg2"/>
                </a:solidFill>
              </a:rPr>
              <a:t>Основы системы</a:t>
            </a:r>
          </a:p>
          <a:p>
            <a:pPr algn="ctr" eaLnBrk="0" hangingPunct="0">
              <a:defRPr/>
            </a:pPr>
            <a:r>
              <a:rPr lang="ru-RU" sz="1600">
                <a:solidFill>
                  <a:schemeClr val="bg2"/>
                </a:solidFill>
              </a:rPr>
              <a:t>научных знаний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6516688" y="3714750"/>
            <a:ext cx="2143125" cy="1370013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Опыт «предметной»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деятельности по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получению,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преобразованию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и применению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нового знания</a:t>
            </a:r>
          </a:p>
        </p:txBody>
      </p:sp>
      <p:sp>
        <p:nvSpPr>
          <p:cNvPr id="35854" name="Text Box 37"/>
          <p:cNvSpPr txBox="1">
            <a:spLocks noChangeArrowheads="1"/>
          </p:cNvSpPr>
          <p:nvPr/>
        </p:nvSpPr>
        <p:spPr bwMode="auto">
          <a:xfrm>
            <a:off x="6572250" y="5686425"/>
            <a:ext cx="21240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Предметные и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метапредметные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действия с учебным материалом </a:t>
            </a: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6572250" y="5643563"/>
            <a:ext cx="2071688" cy="107156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8" name="AutoShape 27"/>
          <p:cNvSpPr>
            <a:spLocks noChangeArrowheads="1"/>
          </p:cNvSpPr>
          <p:nvPr/>
        </p:nvSpPr>
        <p:spPr bwMode="auto">
          <a:xfrm rot="5400000">
            <a:off x="7308851" y="5229225"/>
            <a:ext cx="4318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214313"/>
            <a:ext cx="8893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освоения ООП</a:t>
            </a:r>
          </a:p>
          <a:p>
            <a:pPr algn="ctr">
              <a:defRPr/>
            </a:pPr>
            <a:endParaRPr lang="ru-RU" sz="36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 rot="5400000">
            <a:off x="7308851" y="3213100"/>
            <a:ext cx="4318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1187450" y="188913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Arial" pitchFamily="34" charset="0"/>
              </a:rPr>
              <a:t>Требования к структуре ООП</a:t>
            </a:r>
          </a:p>
        </p:txBody>
      </p:sp>
      <p:sp>
        <p:nvSpPr>
          <p:cNvPr id="56324" name="AutoShape 26"/>
          <p:cNvSpPr>
            <a:spLocks noChangeArrowheads="1"/>
          </p:cNvSpPr>
          <p:nvPr/>
        </p:nvSpPr>
        <p:spPr bwMode="auto">
          <a:xfrm>
            <a:off x="250825" y="1341438"/>
            <a:ext cx="8642350" cy="10795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>
                <a:lumMod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Структура основной образовательной программы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начальная школа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1989" name="AutoShape 27"/>
          <p:cNvSpPr>
            <a:spLocks noChangeArrowheads="1"/>
          </p:cNvSpPr>
          <p:nvPr/>
        </p:nvSpPr>
        <p:spPr bwMode="auto">
          <a:xfrm rot="5400000">
            <a:off x="0" y="2887663"/>
            <a:ext cx="719138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92" name="AutoShape 8"/>
          <p:cNvSpPr>
            <a:spLocks noChangeArrowheads="1"/>
          </p:cNvSpPr>
          <p:nvPr/>
        </p:nvSpPr>
        <p:spPr bwMode="auto">
          <a:xfrm>
            <a:off x="755650" y="4005263"/>
            <a:ext cx="863600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Планиру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-</a:t>
            </a:r>
          </a:p>
          <a:p>
            <a:pPr marL="342900" indent="-342900" algn="ctr">
              <a:defRPr/>
            </a:pP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емые</a:t>
            </a: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результаты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2494" name="AutoShape 8"/>
          <p:cNvSpPr>
            <a:spLocks noChangeArrowheads="1"/>
          </p:cNvSpPr>
          <p:nvPr/>
        </p:nvSpPr>
        <p:spPr bwMode="auto">
          <a:xfrm>
            <a:off x="6000760" y="4000504"/>
            <a:ext cx="1079500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Программа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культуры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здорового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образа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жизни</a:t>
            </a:r>
            <a:endParaRPr lang="ru-RU" sz="12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2495" name="AutoShape 8"/>
          <p:cNvSpPr>
            <a:spLocks noChangeArrowheads="1"/>
          </p:cNvSpPr>
          <p:nvPr/>
        </p:nvSpPr>
        <p:spPr bwMode="auto">
          <a:xfrm>
            <a:off x="1692275" y="4005263"/>
            <a:ext cx="792163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Учебный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план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2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2496" name="AutoShape 8"/>
          <p:cNvSpPr>
            <a:spLocks noChangeArrowheads="1"/>
          </p:cNvSpPr>
          <p:nvPr/>
        </p:nvSpPr>
        <p:spPr bwMode="auto">
          <a:xfrm>
            <a:off x="3779838" y="4005263"/>
            <a:ext cx="1008062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Программа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формирования 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УУД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2497" name="AutoShape 8"/>
          <p:cNvSpPr>
            <a:spLocks noChangeArrowheads="1"/>
          </p:cNvSpPr>
          <p:nvPr/>
        </p:nvSpPr>
        <p:spPr bwMode="auto">
          <a:xfrm>
            <a:off x="2627313" y="4005263"/>
            <a:ext cx="936625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Программа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духовно-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нравственного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воспитания</a:t>
            </a:r>
          </a:p>
          <a:p>
            <a:pPr marL="342900" indent="-342900" algn="ctr">
              <a:defRPr/>
            </a:pP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2498" name="AutoShape 8"/>
          <p:cNvSpPr>
            <a:spLocks noChangeArrowheads="1"/>
          </p:cNvSpPr>
          <p:nvPr/>
        </p:nvSpPr>
        <p:spPr bwMode="auto">
          <a:xfrm>
            <a:off x="4932363" y="4005263"/>
            <a:ext cx="1008062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Программы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учебным 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предметам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2499" name="AutoShape 8"/>
          <p:cNvSpPr>
            <a:spLocks noChangeArrowheads="1"/>
          </p:cNvSpPr>
          <p:nvPr/>
        </p:nvSpPr>
        <p:spPr bwMode="auto">
          <a:xfrm>
            <a:off x="7164388" y="4005263"/>
            <a:ext cx="935037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Программа 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коррекционной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работы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1997" name="AutoShape 27"/>
          <p:cNvSpPr>
            <a:spLocks noChangeArrowheads="1"/>
          </p:cNvSpPr>
          <p:nvPr/>
        </p:nvSpPr>
        <p:spPr bwMode="auto">
          <a:xfrm rot="5400000">
            <a:off x="1690687" y="2852738"/>
            <a:ext cx="720725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8" name="AutoShape 27"/>
          <p:cNvSpPr>
            <a:spLocks noChangeArrowheads="1"/>
          </p:cNvSpPr>
          <p:nvPr/>
        </p:nvSpPr>
        <p:spPr bwMode="auto">
          <a:xfrm rot="5400000">
            <a:off x="2663031" y="2817019"/>
            <a:ext cx="649288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9" name="AutoShape 27"/>
          <p:cNvSpPr>
            <a:spLocks noChangeArrowheads="1"/>
          </p:cNvSpPr>
          <p:nvPr/>
        </p:nvSpPr>
        <p:spPr bwMode="auto">
          <a:xfrm rot="5400000">
            <a:off x="3707606" y="2851944"/>
            <a:ext cx="720725" cy="433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AutoShape 27"/>
          <p:cNvSpPr>
            <a:spLocks noChangeArrowheads="1"/>
          </p:cNvSpPr>
          <p:nvPr/>
        </p:nvSpPr>
        <p:spPr bwMode="auto">
          <a:xfrm rot="5400000">
            <a:off x="4860131" y="2851944"/>
            <a:ext cx="720725" cy="433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1" name="AutoShape 27"/>
          <p:cNvSpPr>
            <a:spLocks noChangeArrowheads="1"/>
          </p:cNvSpPr>
          <p:nvPr/>
        </p:nvSpPr>
        <p:spPr bwMode="auto">
          <a:xfrm rot="5400000">
            <a:off x="6011862" y="2852738"/>
            <a:ext cx="720725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2" name="AutoShape 27"/>
          <p:cNvSpPr>
            <a:spLocks noChangeArrowheads="1"/>
          </p:cNvSpPr>
          <p:nvPr/>
        </p:nvSpPr>
        <p:spPr bwMode="auto">
          <a:xfrm rot="5400000">
            <a:off x="7092156" y="2851944"/>
            <a:ext cx="720725" cy="433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3" name="AutoShape 27"/>
          <p:cNvSpPr>
            <a:spLocks noChangeArrowheads="1"/>
          </p:cNvSpPr>
          <p:nvPr/>
        </p:nvSpPr>
        <p:spPr bwMode="auto">
          <a:xfrm rot="5400000">
            <a:off x="8172450" y="2852738"/>
            <a:ext cx="720725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2510" name="AutoShape 8"/>
          <p:cNvSpPr>
            <a:spLocks noChangeArrowheads="1"/>
          </p:cNvSpPr>
          <p:nvPr/>
        </p:nvSpPr>
        <p:spPr bwMode="auto">
          <a:xfrm>
            <a:off x="8172450" y="4005263"/>
            <a:ext cx="863600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Система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оценки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0" y="4005263"/>
            <a:ext cx="684213" cy="16557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1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Поясни-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1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тельная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1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записка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2006" name="AutoShape 27"/>
          <p:cNvSpPr>
            <a:spLocks noChangeArrowheads="1"/>
          </p:cNvSpPr>
          <p:nvPr/>
        </p:nvSpPr>
        <p:spPr bwMode="auto">
          <a:xfrm rot="5400000">
            <a:off x="862806" y="2888457"/>
            <a:ext cx="720725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971550" y="18891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Arial" pitchFamily="34" charset="0"/>
              </a:rPr>
              <a:t>Требования к структуре ООП </a:t>
            </a:r>
          </a:p>
        </p:txBody>
      </p:sp>
      <p:sp>
        <p:nvSpPr>
          <p:cNvPr id="56324" name="AutoShape 26"/>
          <p:cNvSpPr>
            <a:spLocks noChangeArrowheads="1"/>
          </p:cNvSpPr>
          <p:nvPr/>
        </p:nvSpPr>
        <p:spPr bwMode="auto">
          <a:xfrm>
            <a:off x="250825" y="1052513"/>
            <a:ext cx="8642350" cy="7207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>
                <a:lumMod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Структура основной образовательной программы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основная  школа 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2492" name="AutoShape 8"/>
          <p:cNvSpPr>
            <a:spLocks noChangeArrowheads="1"/>
          </p:cNvSpPr>
          <p:nvPr/>
        </p:nvSpPr>
        <p:spPr bwMode="auto">
          <a:xfrm>
            <a:off x="179388" y="2708275"/>
            <a:ext cx="2232025" cy="64928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2495" name="AutoShape 8"/>
          <p:cNvSpPr>
            <a:spLocks noChangeArrowheads="1"/>
          </p:cNvSpPr>
          <p:nvPr/>
        </p:nvSpPr>
        <p:spPr bwMode="auto">
          <a:xfrm>
            <a:off x="179388" y="3573463"/>
            <a:ext cx="2232025" cy="6477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2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2496" name="AutoShape 8"/>
          <p:cNvSpPr>
            <a:spLocks noChangeArrowheads="1"/>
          </p:cNvSpPr>
          <p:nvPr/>
        </p:nvSpPr>
        <p:spPr bwMode="auto">
          <a:xfrm>
            <a:off x="2916238" y="2781300"/>
            <a:ext cx="3455987" cy="12239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2497" name="AutoShape 8"/>
          <p:cNvSpPr>
            <a:spLocks noChangeArrowheads="1"/>
          </p:cNvSpPr>
          <p:nvPr/>
        </p:nvSpPr>
        <p:spPr bwMode="auto">
          <a:xfrm>
            <a:off x="179388" y="4437063"/>
            <a:ext cx="2232025" cy="6477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9945" name="AutoShape 8"/>
          <p:cNvSpPr>
            <a:spLocks noChangeArrowheads="1"/>
          </p:cNvSpPr>
          <p:nvPr/>
        </p:nvSpPr>
        <p:spPr bwMode="auto">
          <a:xfrm>
            <a:off x="6732588" y="3644900"/>
            <a:ext cx="2160587" cy="7921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>
                <a:solidFill>
                  <a:srgbClr val="002060"/>
                </a:solidFill>
              </a:rPr>
              <a:t>Система  условий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>
                <a:solidFill>
                  <a:srgbClr val="002060"/>
                </a:solidFill>
              </a:rPr>
              <a:t>реализации ООП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39946" name="AutoShape 8"/>
          <p:cNvSpPr>
            <a:spLocks noChangeArrowheads="1"/>
          </p:cNvSpPr>
          <p:nvPr/>
        </p:nvSpPr>
        <p:spPr bwMode="auto">
          <a:xfrm>
            <a:off x="6732588" y="2852738"/>
            <a:ext cx="2160587" cy="5762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>
                <a:solidFill>
                  <a:srgbClr val="002060"/>
                </a:solidFill>
              </a:rPr>
              <a:t>Учебный план 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39947" name="AutoShape 8"/>
          <p:cNvSpPr>
            <a:spLocks noChangeArrowheads="1"/>
          </p:cNvSpPr>
          <p:nvPr/>
        </p:nvSpPr>
        <p:spPr bwMode="auto">
          <a:xfrm>
            <a:off x="179388" y="2060575"/>
            <a:ext cx="2232025" cy="431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>
                <a:solidFill>
                  <a:srgbClr val="CC3300"/>
                </a:solidFill>
              </a:rPr>
              <a:t>Целевой раздел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</p:txBody>
      </p:sp>
      <p:sp>
        <p:nvSpPr>
          <p:cNvPr id="39948" name="AutoShape 8"/>
          <p:cNvSpPr>
            <a:spLocks noChangeArrowheads="1"/>
          </p:cNvSpPr>
          <p:nvPr/>
        </p:nvSpPr>
        <p:spPr bwMode="auto">
          <a:xfrm>
            <a:off x="6732588" y="2060575"/>
            <a:ext cx="2151062" cy="5762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>
                <a:solidFill>
                  <a:srgbClr val="CC3300"/>
                </a:solidFill>
              </a:rPr>
              <a:t>Организационный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>
                <a:solidFill>
                  <a:srgbClr val="CC3300"/>
                </a:solidFill>
              </a:rPr>
              <a:t>раздел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</p:txBody>
      </p:sp>
      <p:sp>
        <p:nvSpPr>
          <p:cNvPr id="39949" name="AutoShape 8"/>
          <p:cNvSpPr>
            <a:spLocks noChangeArrowheads="1"/>
          </p:cNvSpPr>
          <p:nvPr/>
        </p:nvSpPr>
        <p:spPr bwMode="auto">
          <a:xfrm>
            <a:off x="2843213" y="2060575"/>
            <a:ext cx="3457575" cy="5762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defRPr/>
            </a:pPr>
            <a:endParaRPr lang="ru-RU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>
                <a:solidFill>
                  <a:srgbClr val="CC3300"/>
                </a:solidFill>
              </a:rPr>
              <a:t>Содержательный 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>
                <a:solidFill>
                  <a:srgbClr val="CC3300"/>
                </a:solidFill>
              </a:rPr>
              <a:t>раздел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</p:txBody>
      </p:sp>
      <p:sp>
        <p:nvSpPr>
          <p:cNvPr id="43022" name="Прямоугольник 15"/>
          <p:cNvSpPr>
            <a:spLocks noChangeArrowheads="1"/>
          </p:cNvSpPr>
          <p:nvPr/>
        </p:nvSpPr>
        <p:spPr bwMode="auto">
          <a:xfrm>
            <a:off x="323850" y="2781300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2060"/>
                </a:solidFill>
              </a:rPr>
              <a:t>Пояснительная записка </a:t>
            </a:r>
          </a:p>
        </p:txBody>
      </p:sp>
      <p:sp>
        <p:nvSpPr>
          <p:cNvPr id="43023" name="Прямоугольник 16"/>
          <p:cNvSpPr>
            <a:spLocks noChangeArrowheads="1"/>
          </p:cNvSpPr>
          <p:nvPr/>
        </p:nvSpPr>
        <p:spPr bwMode="auto">
          <a:xfrm>
            <a:off x="3059113" y="2852738"/>
            <a:ext cx="31686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2060"/>
                </a:solidFill>
              </a:rPr>
              <a:t>Программа развития УУД</a:t>
            </a:r>
            <a:r>
              <a:rPr lang="ru-RU" sz="1400">
                <a:solidFill>
                  <a:srgbClr val="002060"/>
                </a:solidFill>
              </a:rPr>
              <a:t>: включает формирование компетенций в области ИКТ,  учебно-исследовательскую  и проектную деятельность </a:t>
            </a:r>
          </a:p>
        </p:txBody>
      </p:sp>
      <p:sp>
        <p:nvSpPr>
          <p:cNvPr id="43024" name="Прямоугольник 17"/>
          <p:cNvSpPr>
            <a:spLocks noChangeArrowheads="1"/>
          </p:cNvSpPr>
          <p:nvPr/>
        </p:nvSpPr>
        <p:spPr bwMode="auto">
          <a:xfrm>
            <a:off x="323850" y="3573463"/>
            <a:ext cx="1655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2060"/>
                </a:solidFill>
              </a:rPr>
              <a:t>Планируемые результаты </a:t>
            </a:r>
          </a:p>
        </p:txBody>
      </p:sp>
      <p:sp>
        <p:nvSpPr>
          <p:cNvPr id="43025" name="Прямоугольник 18"/>
          <p:cNvSpPr>
            <a:spLocks noChangeArrowheads="1"/>
          </p:cNvSpPr>
          <p:nvPr/>
        </p:nvSpPr>
        <p:spPr bwMode="auto">
          <a:xfrm>
            <a:off x="323850" y="4652963"/>
            <a:ext cx="2003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Система оценки 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2916238" y="4076700"/>
            <a:ext cx="3527425" cy="431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 flipV="1">
            <a:off x="2916238" y="4652963"/>
            <a:ext cx="3600450" cy="13684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3028" name="Прямоугольник 25"/>
          <p:cNvSpPr>
            <a:spLocks noChangeArrowheads="1"/>
          </p:cNvSpPr>
          <p:nvPr/>
        </p:nvSpPr>
        <p:spPr bwMode="auto">
          <a:xfrm>
            <a:off x="3059113" y="4149725"/>
            <a:ext cx="3384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</a:rPr>
              <a:t>Программа учебных предметов </a:t>
            </a:r>
          </a:p>
        </p:txBody>
      </p:sp>
      <p:sp>
        <p:nvSpPr>
          <p:cNvPr id="43029" name="Прямоугольник 26"/>
          <p:cNvSpPr>
            <a:spLocks noChangeArrowheads="1"/>
          </p:cNvSpPr>
          <p:nvPr/>
        </p:nvSpPr>
        <p:spPr bwMode="auto">
          <a:xfrm>
            <a:off x="2987675" y="4652963"/>
            <a:ext cx="35290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2060"/>
                </a:solidFill>
              </a:rPr>
              <a:t>Программа воспитания и социализации</a:t>
            </a:r>
            <a:r>
              <a:rPr lang="ru-RU" sz="1400">
                <a:solidFill>
                  <a:srgbClr val="002060"/>
                </a:solidFill>
              </a:rPr>
              <a:t>, включает : духовно-нравственное развитие и воспитание, социализацию, профориентацию, формирование экологической культуры, здорового и безопасного образа жизни  </a:t>
            </a:r>
          </a:p>
        </p:txBody>
      </p:sp>
      <p:sp>
        <p:nvSpPr>
          <p:cNvPr id="43030" name="Прямоугольник 27"/>
          <p:cNvSpPr>
            <a:spLocks noChangeArrowheads="1"/>
          </p:cNvSpPr>
          <p:nvPr/>
        </p:nvSpPr>
        <p:spPr bwMode="auto">
          <a:xfrm>
            <a:off x="2987675" y="6165850"/>
            <a:ext cx="3384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Программа </a:t>
            </a:r>
            <a:r>
              <a:rPr lang="ru-RU" sz="1400" dirty="0" smtClean="0">
                <a:solidFill>
                  <a:srgbClr val="002060"/>
                </a:solidFill>
              </a:rPr>
              <a:t>коррекционной </a:t>
            </a:r>
            <a:r>
              <a:rPr lang="ru-RU" sz="1400" dirty="0">
                <a:solidFill>
                  <a:srgbClr val="002060"/>
                </a:solidFill>
              </a:rPr>
              <a:t>работы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916238" y="6165850"/>
            <a:ext cx="3600450" cy="5032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u="sng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dirty="0" smtClean="0">
                <a:solidFill>
                  <a:srgbClr val="D6009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ФГТ (дошкольное образование)  и ФГОС (общее  образование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188" y="1628775"/>
            <a:ext cx="7848600" cy="504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Единая теоретико-методологическая основа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4036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92375"/>
            <a:ext cx="4040188" cy="3633788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effectLst/>
              </a:rPr>
              <a:t>    </a:t>
            </a:r>
            <a:r>
              <a:rPr lang="ru-RU" dirty="0" smtClean="0">
                <a:solidFill>
                  <a:schemeClr val="bg2"/>
                </a:solidFill>
                <a:effectLst/>
                <a:cs typeface="Tahoma" pitchFamily="34" charset="0"/>
              </a:rPr>
              <a:t>Обеспечена </a:t>
            </a:r>
            <a:r>
              <a:rPr lang="ru-RU" b="1" dirty="0" smtClean="0">
                <a:solidFill>
                  <a:srgbClr val="C00000"/>
                </a:solidFill>
                <a:effectLst/>
                <a:cs typeface="Tahoma" pitchFamily="34" charset="0"/>
              </a:rPr>
              <a:t>преемственность </a:t>
            </a:r>
            <a:r>
              <a:rPr lang="ru-RU" dirty="0" smtClean="0">
                <a:solidFill>
                  <a:srgbClr val="002060"/>
                </a:solidFill>
                <a:effectLst/>
                <a:cs typeface="Tahoma" pitchFamily="34" charset="0"/>
              </a:rPr>
              <a:t>ФГТ</a:t>
            </a:r>
            <a:r>
              <a:rPr lang="ru-RU" b="1" dirty="0" smtClean="0">
                <a:solidFill>
                  <a:srgbClr val="002060"/>
                </a:solidFill>
                <a:effectLst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/>
                <a:cs typeface="Tahoma" pitchFamily="34" charset="0"/>
              </a:rPr>
              <a:t>(дошкольное образование ),</a:t>
            </a:r>
            <a:r>
              <a:rPr lang="ru-RU" dirty="0" smtClean="0">
                <a:solidFill>
                  <a:schemeClr val="bg1"/>
                </a:solidFill>
                <a:effectLst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bg2"/>
                </a:solidFill>
                <a:effectLst/>
                <a:cs typeface="Tahoma" pitchFamily="34" charset="0"/>
              </a:rPr>
              <a:t>ФГОС начального и основного общего образования</a:t>
            </a:r>
          </a:p>
          <a:p>
            <a:pPr eaLnBrk="1" hangingPunct="1">
              <a:buFont typeface="Wingdings 3" pitchFamily="18" charset="2"/>
              <a:buNone/>
            </a:pPr>
            <a:endParaRPr lang="ru-RU" sz="32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492375"/>
            <a:ext cx="4041775" cy="3633788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hlink"/>
                </a:solidFill>
              </a:rPr>
              <a:t>  </a:t>
            </a:r>
            <a:r>
              <a:rPr lang="ru-RU" dirty="0" smtClean="0">
                <a:solidFill>
                  <a:schemeClr val="bg2"/>
                </a:solidFill>
                <a:effectLst/>
              </a:rPr>
              <a:t>Обеспечено </a:t>
            </a:r>
            <a:r>
              <a:rPr lang="ru-RU" b="1" dirty="0" smtClean="0">
                <a:solidFill>
                  <a:srgbClr val="C00000"/>
                </a:solidFill>
                <a:effectLst/>
              </a:rPr>
              <a:t>развитие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dirty="0" smtClean="0">
                <a:solidFill>
                  <a:schemeClr val="bg2"/>
                </a:solidFill>
                <a:effectLst/>
              </a:rPr>
              <a:t>основных положений ФГОС начального и  основного общего образования в соответствии с возрастными особенностями и целями обучения на данной ступени обучения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C3300"/>
                </a:solidFill>
                <a:effectLst/>
              </a:rPr>
              <a:t>Личностные результаты</a:t>
            </a:r>
            <a:br>
              <a:rPr lang="ru-RU" sz="4000" dirty="0" smtClean="0">
                <a:solidFill>
                  <a:srgbClr val="CC3300"/>
                </a:solidFill>
                <a:effectLst/>
              </a:rPr>
            </a:br>
            <a:r>
              <a:rPr lang="ru-RU" sz="1600" b="1" dirty="0" smtClean="0">
                <a:solidFill>
                  <a:srgbClr val="002060"/>
                </a:solidFill>
                <a:effectLst/>
              </a:rPr>
              <a:t>(преемственность и развитие)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4040188" cy="5762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Начальная школа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388" y="2174875"/>
            <a:ext cx="4318000" cy="3951288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формирование основ российской гражданской идентичности, чувства гордости за свою Родину, российский народ и историю России, осознание своей этнической и национальной принадлежности;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формирование ценностей 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многонационального российского общества; становление гуманистических и демократических ценностных ориентаций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;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504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rgbClr val="C00000"/>
                </a:solidFill>
              </a:rPr>
              <a:t>Основная школа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538" y="2174875"/>
            <a:ext cx="4537075" cy="3951288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воспитание российской гражданской идентичности: патриотизма, любви и уважения к Отечеству, чувства гордости за свою Родину, прошлое и настоящее многонационального народа России; осознание своей этнической принадлежности,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знание истории, языка, культуры своего народа, своего края, основ культурного наследия народов России и человечества; усвоение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традиционных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ценностей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многонационального российского общества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воспитание чувства долга перед Родиной;</a:t>
            </a:r>
          </a:p>
          <a:p>
            <a:pPr>
              <a:defRPr/>
            </a:pP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686800" cy="935038"/>
          </a:xfrm>
        </p:spPr>
        <p:txBody>
          <a:bodyPr/>
          <a:lstStyle/>
          <a:p>
            <a:pPr>
              <a:defRPr/>
            </a:pPr>
            <a:r>
              <a:rPr lang="ru-RU" sz="4000" dirty="0" err="1" smtClean="0">
                <a:solidFill>
                  <a:srgbClr val="CC3300"/>
                </a:solidFill>
                <a:effectLst/>
              </a:rPr>
              <a:t>Метапредметные</a:t>
            </a:r>
            <a:r>
              <a:rPr lang="ru-RU" sz="4000" dirty="0" smtClean="0">
                <a:solidFill>
                  <a:srgbClr val="CC3300"/>
                </a:solidFill>
                <a:effectLst/>
              </a:rPr>
              <a:t> результаты</a:t>
            </a:r>
            <a:br>
              <a:rPr lang="ru-RU" sz="4000" dirty="0" smtClean="0">
                <a:solidFill>
                  <a:srgbClr val="CC3300"/>
                </a:solidFill>
                <a:effectLst/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effectLst/>
              </a:rPr>
              <a:t>преемственность и развитие) </a:t>
            </a:r>
            <a:endParaRPr lang="ru-RU" sz="16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4318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Начальная школа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388" y="1916113"/>
            <a:ext cx="4318000" cy="46085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     овладение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способностью принимать и сохранять цели и задачи учебной деятельности, поиска средств ее осуществления</a:t>
            </a:r>
          </a:p>
          <a:p>
            <a:pPr>
              <a:defRPr/>
            </a:pP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     освоение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способов решения проблем творческого и поискового характера</a:t>
            </a:r>
          </a:p>
          <a:p>
            <a:pPr>
              <a:defRPr/>
            </a:pP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формирование умения планировать, контролировать и оценивать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учебные действия в соответствии с поставленной задачей и условиями ее реализации; определять наиболее эффективные способы достижения результата</a:t>
            </a:r>
          </a:p>
          <a:p>
            <a:pPr>
              <a:defRPr/>
            </a:pP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504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dirty="0" smtClean="0">
                <a:solidFill>
                  <a:srgbClr val="C00000"/>
                </a:solidFill>
              </a:rPr>
              <a:t>Основная школа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538" y="1844675"/>
            <a:ext cx="4537075" cy="460851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целеполагание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в учебной деятельности: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умение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самостоятельно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ставить новые учебные и познавательные задачи на основе развития познавательных мотивов и интересов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     умение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самостоятельно планировать альтернативные пути  достижения целей,  осознанно выбирать  наиболее эффективные способы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решения учебных и познавательных задач</a:t>
            </a:r>
          </a:p>
          <a:p>
            <a:pPr>
              <a:defRPr/>
            </a:pP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  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умение осуществлять контроль по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результату и по способу действия на уровне произвольного внимания и вносить необходимые коррективы; </a:t>
            </a:r>
          </a:p>
          <a:p>
            <a:pPr>
              <a:defRPr/>
            </a:pP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7" y="214290"/>
            <a:ext cx="8964613" cy="736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3300"/>
                </a:solidFill>
              </a:rPr>
              <a:t/>
            </a:r>
            <a:br>
              <a:rPr lang="ru-RU" sz="3600" dirty="0" smtClean="0">
                <a:solidFill>
                  <a:srgbClr val="FF33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</a:rPr>
              <a:t>Основная цель</a:t>
            </a:r>
            <a:r>
              <a:rPr lang="en-US" sz="360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effectLst/>
              </a:rPr>
              <a:t>российского образования</a:t>
            </a:r>
            <a:br>
              <a:rPr lang="ru-RU" sz="3600" dirty="0" smtClean="0">
                <a:solidFill>
                  <a:srgbClr val="C00000"/>
                </a:solidFill>
                <a:effectLst/>
              </a:rPr>
            </a:br>
            <a:endParaRPr lang="ru-RU" sz="360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12292" name="AutoShape 27"/>
          <p:cNvSpPr>
            <a:spLocks noChangeArrowheads="1"/>
          </p:cNvSpPr>
          <p:nvPr/>
        </p:nvSpPr>
        <p:spPr bwMode="auto">
          <a:xfrm rot="5400000">
            <a:off x="4248944" y="5195094"/>
            <a:ext cx="430213" cy="358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5" name="AutoShape 5"/>
          <p:cNvSpPr>
            <a:spLocks noChangeArrowheads="1"/>
          </p:cNvSpPr>
          <p:nvPr/>
        </p:nvSpPr>
        <p:spPr bwMode="auto">
          <a:xfrm>
            <a:off x="3348038" y="3789363"/>
            <a:ext cx="2376487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Новая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цель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400" dirty="0" err="1">
                <a:solidFill>
                  <a:srgbClr val="002060"/>
                </a:solidFill>
              </a:rPr>
              <a:t>образованияя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296" name="AutoShape 7"/>
          <p:cNvSpPr>
            <a:spLocks noChangeArrowheads="1"/>
          </p:cNvSpPr>
          <p:nvPr/>
        </p:nvSpPr>
        <p:spPr bwMode="auto">
          <a:xfrm>
            <a:off x="5940425" y="2133600"/>
            <a:ext cx="2952750" cy="2159000"/>
          </a:xfrm>
          <a:prstGeom prst="roundRect">
            <a:avLst>
              <a:gd name="adj" fmla="val 16667"/>
            </a:avLst>
          </a:prstGeom>
          <a:solidFill>
            <a:schemeClr val="bg1">
              <a:lumMod val="25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u="sng" dirty="0">
                <a:solidFill>
                  <a:srgbClr val="99CCFF"/>
                </a:solidFill>
                <a:latin typeface="Arial" charset="0"/>
              </a:rPr>
              <a:t>Инновационная экономика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u="sng" dirty="0">
                <a:solidFill>
                  <a:srgbClr val="99CCFF"/>
                </a:solidFill>
                <a:latin typeface="Arial" charset="0"/>
              </a:rPr>
              <a:t>Экономика знаний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u="sng" dirty="0">
                <a:solidFill>
                  <a:srgbClr val="99CCFF"/>
                </a:solidFill>
                <a:latin typeface="Arial" charset="0"/>
              </a:rPr>
              <a:t>Новые технологии</a:t>
            </a:r>
            <a:endParaRPr lang="ru-RU" sz="2000" dirty="0">
              <a:solidFill>
                <a:srgbClr val="99CCFF"/>
              </a:solidFill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</p:txBody>
      </p:sp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323850" y="2060575"/>
            <a:ext cx="2878138" cy="2232025"/>
          </a:xfrm>
          <a:prstGeom prst="roundRect">
            <a:avLst>
              <a:gd name="adj" fmla="val 16667"/>
            </a:avLst>
          </a:prstGeom>
          <a:solidFill>
            <a:schemeClr val="bg1">
              <a:lumMod val="25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u="sng" dirty="0">
                <a:solidFill>
                  <a:srgbClr val="99CCFF"/>
                </a:solidFill>
                <a:latin typeface="Arial" charset="0"/>
              </a:rPr>
              <a:t>Общественный 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u="sng" dirty="0">
                <a:solidFill>
                  <a:srgbClr val="99CCFF"/>
                </a:solidFill>
                <a:latin typeface="Arial" charset="0"/>
              </a:rPr>
              <a:t>договор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400" u="sng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611188" y="2852738"/>
            <a:ext cx="25939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dirty="0">
                <a:solidFill>
                  <a:srgbClr val="002060"/>
                </a:solidFill>
              </a:rPr>
              <a:t>Новые </a:t>
            </a:r>
          </a:p>
          <a:p>
            <a:pPr marL="342900" indent="-342900" algn="ctr">
              <a:defRPr/>
            </a:pPr>
            <a:r>
              <a:rPr lang="ru-RU" dirty="0">
                <a:solidFill>
                  <a:srgbClr val="002060"/>
                </a:solidFill>
              </a:rPr>
              <a:t>образовательные </a:t>
            </a:r>
          </a:p>
          <a:p>
            <a:pPr marL="342900" indent="-342900" algn="ctr">
              <a:defRPr/>
            </a:pPr>
            <a:r>
              <a:rPr lang="ru-RU" dirty="0">
                <a:solidFill>
                  <a:srgbClr val="002060"/>
                </a:solidFill>
              </a:rPr>
              <a:t>запросы семьи,</a:t>
            </a:r>
          </a:p>
          <a:p>
            <a:pPr marL="342900" indent="-342900" algn="ctr">
              <a:defRPr/>
            </a:pPr>
            <a:r>
              <a:rPr lang="ru-RU" dirty="0">
                <a:solidFill>
                  <a:srgbClr val="002060"/>
                </a:solidFill>
              </a:rPr>
              <a:t>общества, </a:t>
            </a:r>
          </a:p>
          <a:p>
            <a:pPr marL="342900" indent="-342900" algn="ctr">
              <a:defRPr/>
            </a:pPr>
            <a:r>
              <a:rPr lang="ru-RU" dirty="0">
                <a:solidFill>
                  <a:srgbClr val="002060"/>
                </a:solidFill>
              </a:rPr>
              <a:t>и государства</a:t>
            </a:r>
          </a:p>
        </p:txBody>
      </p:sp>
      <p:sp>
        <p:nvSpPr>
          <p:cNvPr id="12299" name="AutoShape 10"/>
          <p:cNvSpPr>
            <a:spLocks noChangeArrowheads="1"/>
          </p:cNvSpPr>
          <p:nvPr/>
        </p:nvSpPr>
        <p:spPr bwMode="auto">
          <a:xfrm>
            <a:off x="6156325" y="2924175"/>
            <a:ext cx="2736850" cy="1368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dirty="0">
                <a:solidFill>
                  <a:srgbClr val="002060"/>
                </a:solidFill>
              </a:rPr>
              <a:t>Широкое внедрение </a:t>
            </a:r>
          </a:p>
          <a:p>
            <a:pPr marL="342900" indent="-342900" algn="ctr">
              <a:defRPr/>
            </a:pPr>
            <a:r>
              <a:rPr lang="ru-RU" dirty="0">
                <a:solidFill>
                  <a:srgbClr val="002060"/>
                </a:solidFill>
              </a:rPr>
              <a:t> новых технологий</a:t>
            </a:r>
          </a:p>
          <a:p>
            <a:pPr marL="342900" indent="-342900" algn="ctr">
              <a:defRPr/>
            </a:pPr>
            <a:r>
              <a:rPr lang="ru-RU" dirty="0">
                <a:solidFill>
                  <a:srgbClr val="002060"/>
                </a:solidFill>
              </a:rPr>
              <a:t>во все сферы жизни</a:t>
            </a:r>
          </a:p>
        </p:txBody>
      </p:sp>
      <p:sp>
        <p:nvSpPr>
          <p:cNvPr id="12300" name="AutoShape 17"/>
          <p:cNvSpPr>
            <a:spLocks noChangeArrowheads="1"/>
          </p:cNvSpPr>
          <p:nvPr/>
        </p:nvSpPr>
        <p:spPr bwMode="auto">
          <a:xfrm rot="1535272">
            <a:off x="2363788" y="4441825"/>
            <a:ext cx="976312" cy="373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301" name="AutoShape 23"/>
          <p:cNvSpPr>
            <a:spLocks noChangeArrowheads="1"/>
          </p:cNvSpPr>
          <p:nvPr/>
        </p:nvSpPr>
        <p:spPr bwMode="auto">
          <a:xfrm rot="9180250">
            <a:off x="5694363" y="4445000"/>
            <a:ext cx="976312" cy="3540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302" name="AutoShape 26"/>
          <p:cNvSpPr>
            <a:spLocks noChangeArrowheads="1"/>
          </p:cNvSpPr>
          <p:nvPr/>
        </p:nvSpPr>
        <p:spPr bwMode="auto">
          <a:xfrm>
            <a:off x="3419475" y="1052513"/>
            <a:ext cx="223202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Стратегия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2020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Наша новая школа</a:t>
            </a:r>
          </a:p>
        </p:txBody>
      </p:sp>
      <p:sp>
        <p:nvSpPr>
          <p:cNvPr id="12303" name="AutoShape 8"/>
          <p:cNvSpPr>
            <a:spLocks noChangeArrowheads="1"/>
          </p:cNvSpPr>
          <p:nvPr/>
        </p:nvSpPr>
        <p:spPr bwMode="auto">
          <a:xfrm>
            <a:off x="395288" y="5776913"/>
            <a:ext cx="8137525" cy="1081087"/>
          </a:xfrm>
          <a:prstGeom prst="roundRect">
            <a:avLst>
              <a:gd name="adj" fmla="val 16667"/>
            </a:avLst>
          </a:prstGeom>
          <a:solidFill>
            <a:schemeClr val="bg1">
              <a:lumMod val="2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99CCFF"/>
                </a:solidFill>
              </a:rPr>
              <a:t>Воспитание, социально-педагогическая поддержка становления и </a:t>
            </a:r>
          </a:p>
          <a:p>
            <a:pPr algn="ctr">
              <a:defRPr/>
            </a:pPr>
            <a:r>
              <a:rPr lang="ru-RU" b="1" dirty="0">
                <a:solidFill>
                  <a:srgbClr val="99CCFF"/>
                </a:solidFill>
              </a:rPr>
              <a:t>развития </a:t>
            </a:r>
            <a:r>
              <a:rPr lang="ru-RU" b="1" dirty="0">
                <a:solidFill>
                  <a:schemeClr val="bg1"/>
                </a:solidFill>
              </a:rPr>
              <a:t>высоконравственного, ответственного, творческого,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инициативного, компетентного гражданина России</a:t>
            </a:r>
          </a:p>
        </p:txBody>
      </p:sp>
      <p:sp>
        <p:nvSpPr>
          <p:cNvPr id="12304" name="AutoShape 27"/>
          <p:cNvSpPr>
            <a:spLocks noChangeArrowheads="1"/>
          </p:cNvSpPr>
          <p:nvPr/>
        </p:nvSpPr>
        <p:spPr bwMode="auto">
          <a:xfrm rot="5400000">
            <a:off x="4103688" y="2887662"/>
            <a:ext cx="719138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 rot="1735455">
            <a:off x="5684838" y="1608138"/>
            <a:ext cx="647700" cy="3016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 rot="8147419">
            <a:off x="2559050" y="1595438"/>
            <a:ext cx="647700" cy="2936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dirty="0" smtClean="0">
                <a:solidFill>
                  <a:srgbClr val="CC3300"/>
                </a:solidFill>
              </a:rPr>
              <a:t>Предметные результаты</a:t>
            </a:r>
            <a:br>
              <a:rPr lang="ru-RU" dirty="0" smtClean="0">
                <a:solidFill>
                  <a:srgbClr val="CC3300"/>
                </a:solidFill>
              </a:rPr>
            </a:br>
            <a:r>
              <a:rPr lang="ru-RU" sz="2000" dirty="0" smtClean="0">
                <a:solidFill>
                  <a:srgbClr val="D60093"/>
                </a:solidFill>
              </a:rPr>
              <a:t>(</a:t>
            </a:r>
            <a:r>
              <a:rPr lang="ru-RU" sz="2800" dirty="0" smtClean="0">
                <a:solidFill>
                  <a:srgbClr val="002060"/>
                </a:solidFill>
              </a:rPr>
              <a:t>предметные области</a:t>
            </a:r>
            <a:r>
              <a:rPr lang="ru-RU" sz="2000" dirty="0" smtClean="0">
                <a:solidFill>
                  <a:srgbClr val="D60093"/>
                </a:solidFill>
              </a:rPr>
              <a:t>) </a:t>
            </a:r>
            <a:endParaRPr lang="ru-RU" sz="2000" dirty="0">
              <a:solidFill>
                <a:srgbClr val="D6009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4043363" cy="57626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Начальная школа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388" y="2205038"/>
            <a:ext cx="4318000" cy="43195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 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Филология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Математика и информатика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Обществознание и естествознание (Окружающий мир)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Основы духовно-нравственной культуры народов России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Искусство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Технология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Физическая культура</a:t>
            </a:r>
          </a:p>
          <a:p>
            <a:pPr>
              <a:lnSpc>
                <a:spcPct val="120000"/>
              </a:lnSpc>
              <a:defRPr/>
            </a:pP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73238"/>
            <a:ext cx="4041775" cy="50323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rgbClr val="C00000"/>
                </a:solidFill>
              </a:rPr>
              <a:t>Основная школа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538" y="2420938"/>
            <a:ext cx="4537075" cy="403225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Филология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Общественно-научные предметы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Основы духовно-нравственной культуры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народов России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Математика и информатика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Естественно-научные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предметы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Искусство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Технология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Физическая культура 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и ОБЖ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9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solidFill>
                  <a:srgbClr val="CC3300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Портреты выпускников </a:t>
            </a:r>
            <a:r>
              <a:rPr lang="ru-RU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0482" name="Содержимое 3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176712" cy="60483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Начальная школа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1.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любящий свой народ, свой край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    и свою Родину </a:t>
            </a:r>
          </a:p>
          <a:p>
            <a:pPr>
              <a:buFont typeface="Wingdings" pitchFamily="2" charset="2"/>
              <a:buAutoNum type="arabicPeriod"/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>
              <a:buFont typeface="Wingdings" pitchFamily="2" charset="2"/>
              <a:buAutoNum type="arabicPeriod"/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2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. уважающий и принимающий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ценности семьи и общества</a:t>
            </a: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3.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 любознательный, активно и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заинтересованно познающий мир</a:t>
            </a: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4.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 владеющий основами умения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учиться, способный к организации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 собственной деятельности </a:t>
            </a:r>
          </a:p>
          <a:p>
            <a:pPr>
              <a:defRPr/>
            </a:pPr>
            <a:endParaRPr lang="ru-RU" sz="1600" dirty="0" smtClean="0">
              <a:solidFill>
                <a:srgbClr val="CC3399"/>
              </a:solidFill>
              <a:effectLst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ru-RU" sz="32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356100" y="1052513"/>
            <a:ext cx="4608513" cy="5616575"/>
          </a:xfrm>
          <a:ln w="6350"/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школа</a:t>
            </a: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любящий свой край и своё Отечество,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знающий русский и  родной язык, уважающий свой народ, его культуру и духовные традиции</a:t>
            </a: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effectLst/>
              <a:cs typeface="Tahoma" pitchFamily="34" charset="0"/>
            </a:endParaRP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2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.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осознающий и принимающий ценности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человеческой жизни, семьи, гражданского общества, многонационального российского народа, человечества</a:t>
            </a: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effectLst/>
              <a:cs typeface="Tahoma" pitchFamily="34" charset="0"/>
            </a:endParaRP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3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. активно и заинтересованно познающий мир,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осознающий ценность труда, науки и творчества</a:t>
            </a: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effectLst/>
              <a:cs typeface="Tahoma" pitchFamily="34" charset="0"/>
            </a:endParaRP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4.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умеющий учиться, осознающий важность образования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 и самообразования для жизни и деятельности, способный применять полученные знания на практике</a:t>
            </a:r>
            <a:endParaRPr lang="ru-RU" sz="1800" dirty="0" smtClean="0">
              <a:solidFill>
                <a:srgbClr val="FF00FF"/>
              </a:solidFill>
              <a:effectLst/>
              <a:cs typeface="Tahoma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53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solidFill>
                  <a:srgbClr val="CC3300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Портреты выпускников </a:t>
            </a:r>
            <a:r>
              <a:rPr lang="ru-RU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0482" name="Содержимое 3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427538" cy="60483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Начальная школа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5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готовый самостоятельно действовать и отвечать за свои поступки перед семьей и обществом </a:t>
            </a: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effectLst/>
              <a:cs typeface="Tahoma" pitchFamily="34" charset="0"/>
            </a:endParaRPr>
          </a:p>
          <a:p>
            <a:pPr marL="87313" indent="-87313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6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. доброжелательный, умеющий слушать и слышать собеседника, обосновывать  свою позицию, высказывать свое мнение</a:t>
            </a: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effectLst/>
              <a:cs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7.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выполняющий правила здорового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и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безопасного для себя и окружающих образа жизни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ru-RU" sz="18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27538" y="1125538"/>
            <a:ext cx="4716462" cy="5256212"/>
          </a:xfrm>
        </p:spPr>
        <p:txBody>
          <a:bodyPr/>
          <a:lstStyle/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школа</a:t>
            </a:r>
            <a:endParaRPr lang="ru-RU" sz="24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hlink"/>
                </a:solidFill>
                <a:effectLst/>
                <a:cs typeface="Tahoma" pitchFamily="34" charset="0"/>
              </a:rPr>
              <a:t>5.</a:t>
            </a:r>
            <a:r>
              <a:rPr lang="ru-RU" sz="1800" dirty="0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социально активный, уважающий закон и правопорядок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, соизмеряющий свои поступки с нравственными ценностями, осознающий свои обязанности перед семьей, обществом, Отечеством</a:t>
            </a: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6.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 уважающий других людей;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умеющий вести конструктивный диалог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, достигать взаимопонимания, сотрудничать для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достижения общих результатов</a:t>
            </a: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effectLst/>
              <a:cs typeface="Tahoma" pitchFamily="34" charset="0"/>
            </a:endParaRP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7.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осознанно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 выполняющий правила здорового и экологически целесообразного образа жизни, безопасного  для себя и окружающей его среды</a:t>
            </a: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effectLst/>
              <a:cs typeface="Tahoma" pitchFamily="34" charset="0"/>
            </a:endParaRPr>
          </a:p>
          <a:p>
            <a:pPr marL="171450" indent="-171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8.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/>
                <a:cs typeface="Tahoma" pitchFamily="34" charset="0"/>
              </a:rPr>
              <a:t>ориентирующийся в мире профессий, понимающий значение профессиональной деятельности для человека</a:t>
            </a:r>
            <a:r>
              <a:rPr lang="ru-RU" sz="2000" dirty="0" smtClean="0">
                <a:solidFill>
                  <a:srgbClr val="CC00CC"/>
                </a:solidFill>
                <a:effectLst/>
                <a:cs typeface="Tahoma" pitchFamily="34" charset="0"/>
              </a:rPr>
              <a:t>. </a:t>
            </a: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1"/>
          <p:cNvSpPr>
            <a:spLocks noGrp="1"/>
          </p:cNvSpPr>
          <p:nvPr>
            <p:ph idx="1"/>
          </p:nvPr>
        </p:nvSpPr>
        <p:spPr>
          <a:xfrm>
            <a:off x="250825" y="1447800"/>
            <a:ext cx="8359775" cy="4572000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</a:rPr>
              <a:t>В соответствии с п. 5 ст. 14 Закона РФ «Об образовании» содержание образования в каждом образовательном учреждении определяется </a:t>
            </a:r>
            <a:r>
              <a:rPr lang="ru-RU" dirty="0" smtClean="0">
                <a:solidFill>
                  <a:srgbClr val="C00000"/>
                </a:solidFill>
              </a:rPr>
              <a:t>образовательной программой, </a:t>
            </a:r>
            <a:r>
              <a:rPr lang="ru-RU" dirty="0" smtClean="0">
                <a:solidFill>
                  <a:srgbClr val="002060"/>
                </a:solidFill>
              </a:rPr>
              <a:t>которая разрабатывается образовательным учреждением самостоятельно </a:t>
            </a:r>
            <a:r>
              <a:rPr lang="ru-RU" dirty="0" smtClean="0">
                <a:solidFill>
                  <a:srgbClr val="C00000"/>
                </a:solidFill>
              </a:rPr>
              <a:t>на основе примерной основной образовательной программы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350"/>
            <a:ext cx="8893175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Основная образовательная программа ОУ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305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Примерная основная образовательная программа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835150" y="1444625"/>
            <a:ext cx="6985000" cy="45053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cs typeface="Lucida Sans Unicode" pitchFamily="34" charset="0"/>
              </a:rPr>
              <a:t>Рекомендована</a:t>
            </a:r>
            <a:r>
              <a:rPr lang="ru-RU" dirty="0" smtClean="0">
                <a:solidFill>
                  <a:srgbClr val="FF0000"/>
                </a:solidFill>
                <a:cs typeface="Lucida Sans Unicode" pitchFamily="34" charset="0"/>
              </a:rPr>
              <a:t> </a:t>
            </a:r>
            <a:r>
              <a:rPr lang="ru-RU" dirty="0" smtClean="0">
                <a:solidFill>
                  <a:srgbClr val="0D0D0D"/>
                </a:solidFill>
                <a:cs typeface="Lucida Sans Unicode" pitchFamily="34" charset="0"/>
              </a:rPr>
              <a:t>к использованию решением Координационного совета при Департаменте общего образования </a:t>
            </a:r>
            <a:r>
              <a:rPr lang="ru-RU" dirty="0" err="1" smtClean="0">
                <a:solidFill>
                  <a:srgbClr val="0D0D0D"/>
                </a:solidFill>
                <a:cs typeface="Lucida Sans Unicode" pitchFamily="34" charset="0"/>
              </a:rPr>
              <a:t>Минобрнауки</a:t>
            </a:r>
            <a:r>
              <a:rPr lang="ru-RU" dirty="0" smtClean="0">
                <a:solidFill>
                  <a:srgbClr val="0D0D0D"/>
                </a:solidFill>
                <a:cs typeface="Lucida Sans Unicode" pitchFamily="34" charset="0"/>
              </a:rPr>
              <a:t> России по вопросам организации введения федеральных государственных образовательных стандартов общего образования </a:t>
            </a:r>
            <a:r>
              <a:rPr lang="ru-RU" dirty="0" smtClean="0">
                <a:solidFill>
                  <a:srgbClr val="C00000"/>
                </a:solidFill>
                <a:cs typeface="Lucida Sans Unicode" pitchFamily="34" charset="0"/>
              </a:rPr>
              <a:t>(письмо </a:t>
            </a:r>
            <a:r>
              <a:rPr lang="ru-RU" dirty="0" err="1" smtClean="0">
                <a:solidFill>
                  <a:srgbClr val="C00000"/>
                </a:solidFill>
                <a:cs typeface="Lucida Sans Unicode" pitchFamily="34" charset="0"/>
              </a:rPr>
              <a:t>Минобрнауки</a:t>
            </a:r>
            <a:r>
              <a:rPr lang="ru-RU" dirty="0" smtClean="0">
                <a:solidFill>
                  <a:srgbClr val="C00000"/>
                </a:solidFill>
                <a:cs typeface="Lucida Sans Unicode" pitchFamily="34" charset="0"/>
              </a:rPr>
              <a:t> России от 16 августа 2010 года № 03-48)</a:t>
            </a:r>
          </a:p>
          <a:p>
            <a:pPr>
              <a:buFont typeface="Wingdings 3" pitchFamily="18" charset="2"/>
              <a:buNone/>
              <a:defRPr/>
            </a:pPr>
            <a:endParaRPr lang="ru-RU" dirty="0" smtClean="0">
              <a:solidFill>
                <a:srgbClr val="FF0000"/>
              </a:solidFill>
              <a:cs typeface="Lucida Sans Unicode" pitchFamily="34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cs typeface="Lucida Sans Unicode" pitchFamily="34" charset="0"/>
              </a:rPr>
              <a:t>Размещена</a:t>
            </a:r>
            <a:r>
              <a:rPr lang="ru-RU" dirty="0" smtClean="0">
                <a:solidFill>
                  <a:srgbClr val="FF0000"/>
                </a:solidFill>
                <a:cs typeface="Lucida Sans Unicode" pitchFamily="34" charset="0"/>
              </a:rPr>
              <a:t>  </a:t>
            </a:r>
            <a:r>
              <a:rPr lang="ru-RU" dirty="0" smtClean="0">
                <a:solidFill>
                  <a:srgbClr val="0D0D0D"/>
                </a:solidFill>
                <a:cs typeface="Lucida Sans Unicode" pitchFamily="34" charset="0"/>
              </a:rPr>
              <a:t>на сайте </a:t>
            </a:r>
            <a:r>
              <a:rPr lang="ru-RU" dirty="0" err="1" smtClean="0">
                <a:solidFill>
                  <a:srgbClr val="0D0D0D"/>
                </a:solidFill>
                <a:cs typeface="Lucida Sans Unicode" pitchFamily="34" charset="0"/>
              </a:rPr>
              <a:t>Минобрнауки</a:t>
            </a:r>
            <a:r>
              <a:rPr lang="ru-RU" dirty="0" smtClean="0">
                <a:solidFill>
                  <a:srgbClr val="0D0D0D"/>
                </a:solidFill>
                <a:cs typeface="Lucida Sans Unicode" pitchFamily="34" charset="0"/>
              </a:rPr>
              <a:t> России</a:t>
            </a:r>
            <a:r>
              <a:rPr lang="en-US" dirty="0" smtClean="0">
                <a:solidFill>
                  <a:srgbClr val="0D0D0D"/>
                </a:solidFill>
                <a:cs typeface="Lucida Sans Unicode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Lucida Sans Unicode" pitchFamily="34" charset="0"/>
                <a:hlinkClick r:id="rId2"/>
              </a:rPr>
              <a:t>www.mon.gov.ru</a:t>
            </a:r>
            <a:r>
              <a:rPr lang="ru-RU" dirty="0" smtClean="0">
                <a:solidFill>
                  <a:srgbClr val="FF0000"/>
                </a:solidFill>
                <a:cs typeface="Lucida Sans Unicode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cs typeface="Lucida Sans Unicode" pitchFamily="34" charset="0"/>
              </a:rPr>
              <a:t>и </a:t>
            </a:r>
            <a:r>
              <a:rPr lang="en-US" dirty="0" smtClean="0">
                <a:solidFill>
                  <a:srgbClr val="FF0000"/>
                </a:solidFill>
                <a:cs typeface="Lucida Sans Unicode" pitchFamily="34" charset="0"/>
                <a:hlinkClick r:id="rId3"/>
              </a:rPr>
              <a:t>www.standart.edu.ru</a:t>
            </a:r>
            <a:endParaRPr lang="en-US" dirty="0" smtClean="0">
              <a:solidFill>
                <a:srgbClr val="FF0000"/>
              </a:solidFill>
              <a:cs typeface="Lucida Sans Unicode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41989" name="Picture 18" descr="прим_прог_нач_общ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 l="52069"/>
          <a:stretch>
            <a:fillRect/>
          </a:stretch>
        </p:blipFill>
        <p:spPr>
          <a:xfrm>
            <a:off x="107950" y="1628775"/>
            <a:ext cx="1595438" cy="25193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Планируемые результаты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2227" name="Picture 15" descr="C:\Documents and Settings\EKnyazeva\Рабочий стол\ПРОЕКТ_Продвижение Стандарта\Standart\Начал шк\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2008187" cy="3024188"/>
          </a:xfrm>
          <a:noFill/>
        </p:spPr>
      </p:pic>
      <p:sp>
        <p:nvSpPr>
          <p:cNvPr id="51204" name="Содержимое 7"/>
          <p:cNvSpPr>
            <a:spLocks noGrp="1"/>
          </p:cNvSpPr>
          <p:nvPr>
            <p:ph sz="quarter" idx="4"/>
          </p:nvPr>
        </p:nvSpPr>
        <p:spPr>
          <a:xfrm>
            <a:off x="3073400" y="1444625"/>
            <a:ext cx="5613400" cy="4937125"/>
          </a:xfrm>
        </p:spPr>
        <p:txBody>
          <a:bodyPr/>
          <a:lstStyle/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2000" dirty="0" smtClean="0">
                <a:solidFill>
                  <a:srgbClr val="002060"/>
                </a:solidFill>
              </a:rPr>
              <a:t>Планируемые результаты освоения сквозных программ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Программа формирования УУД</a:t>
            </a:r>
          </a:p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Программа формирования </a:t>
            </a:r>
            <a:r>
              <a:rPr lang="ru-RU" sz="2000" b="1" dirty="0" err="1" smtClean="0">
                <a:solidFill>
                  <a:srgbClr val="002060"/>
                </a:solidFill>
              </a:rPr>
              <a:t>ИКТ-компетентности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Планируемые  результаты изучения программ </a:t>
            </a:r>
            <a:r>
              <a:rPr lang="ru-RU" sz="2000" b="1" dirty="0" smtClean="0">
                <a:solidFill>
                  <a:srgbClr val="002060"/>
                </a:solidFill>
              </a:rPr>
              <a:t>по учебным  предметам: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Русский язык. Родной язык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Литературное чтение. Литературное чтение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на родном языке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Математика, Информатика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Иностранный язык 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Изобразительное искусство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Музыка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Технология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Физическая 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89963" cy="72072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Программа формирования УУД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progr_univ-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395288" y="1700213"/>
            <a:ext cx="2041525" cy="33258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252" name="Содержимое 8"/>
          <p:cNvSpPr>
            <a:spLocks noGrp="1"/>
          </p:cNvSpPr>
          <p:nvPr>
            <p:ph sz="quarter" idx="4"/>
          </p:nvPr>
        </p:nvSpPr>
        <p:spPr>
          <a:xfrm>
            <a:off x="2555875" y="1196975"/>
            <a:ext cx="6408738" cy="5472113"/>
          </a:xfrm>
        </p:spPr>
        <p:txBody>
          <a:bodyPr/>
          <a:lstStyle/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Виды универсальных учебных действий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Личностные- </a:t>
            </a:r>
            <a:r>
              <a:rPr lang="ru-RU" sz="1800" dirty="0" smtClean="0">
                <a:solidFill>
                  <a:srgbClr val="002060"/>
                </a:solidFill>
              </a:rPr>
              <a:t>самоопределение, </a:t>
            </a:r>
            <a:r>
              <a:rPr lang="ru-RU" sz="1800" dirty="0" err="1" smtClean="0">
                <a:solidFill>
                  <a:srgbClr val="002060"/>
                </a:solidFill>
              </a:rPr>
              <a:t>смыслообразование</a:t>
            </a:r>
            <a:r>
              <a:rPr lang="ru-RU" sz="1800" dirty="0" smtClean="0">
                <a:solidFill>
                  <a:srgbClr val="002060"/>
                </a:solidFill>
              </a:rPr>
              <a:t>, нравственно-этическая ориентация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Регулятивные - </a:t>
            </a:r>
            <a:r>
              <a:rPr lang="ru-RU" sz="1800" dirty="0" err="1" smtClean="0">
                <a:solidFill>
                  <a:srgbClr val="002060"/>
                </a:solidFill>
              </a:rPr>
              <a:t>целеполагание</a:t>
            </a:r>
            <a:r>
              <a:rPr lang="ru-RU" sz="1800" dirty="0" smtClean="0">
                <a:solidFill>
                  <a:srgbClr val="002060"/>
                </a:solidFill>
              </a:rPr>
              <a:t>, планирование, коррекция, оценка, </a:t>
            </a:r>
            <a:r>
              <a:rPr lang="ru-RU" sz="1800" dirty="0" err="1" smtClean="0">
                <a:solidFill>
                  <a:srgbClr val="002060"/>
                </a:solidFill>
              </a:rPr>
              <a:t>саморегуляция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Познавательные-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общеучебные</a:t>
            </a:r>
            <a:r>
              <a:rPr lang="ru-RU" sz="1800" dirty="0" smtClean="0">
                <a:solidFill>
                  <a:srgbClr val="002060"/>
                </a:solidFill>
              </a:rPr>
              <a:t>, логические учебные действия, постановка и решение проблемы (работа с информацией, с учебными моделями, использование </a:t>
            </a:r>
            <a:r>
              <a:rPr lang="ru-RU" sz="1800" dirty="0" err="1" smtClean="0">
                <a:solidFill>
                  <a:srgbClr val="002060"/>
                </a:solidFill>
              </a:rPr>
              <a:t>знаково</a:t>
            </a:r>
            <a:r>
              <a:rPr lang="ru-RU" sz="1800" dirty="0" smtClean="0">
                <a:solidFill>
                  <a:srgbClr val="002060"/>
                </a:solidFill>
              </a:rPr>
              <a:t> –символических средств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Коммуникативные- </a:t>
            </a:r>
            <a:r>
              <a:rPr lang="ru-RU" sz="1800" dirty="0" smtClean="0">
                <a:solidFill>
                  <a:srgbClr val="002060"/>
                </a:solidFill>
              </a:rPr>
              <a:t>планирование учебного сотрудничества, умение полно и точно выражать свои мысли, разрешение конфликтов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Программы отдельных учебных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предметов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4276" name="Содержимое 9"/>
          <p:cNvSpPr>
            <a:spLocks noGrp="1"/>
          </p:cNvSpPr>
          <p:nvPr>
            <p:ph sz="quarter" idx="4"/>
          </p:nvPr>
        </p:nvSpPr>
        <p:spPr>
          <a:xfrm>
            <a:off x="3563938" y="1444625"/>
            <a:ext cx="5122862" cy="4360863"/>
          </a:xfrm>
        </p:spPr>
        <p:txBody>
          <a:bodyPr/>
          <a:lstStyle/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Включают разделы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пояснительная записка</a:t>
            </a:r>
          </a:p>
          <a:p>
            <a:pPr>
              <a:spcBef>
                <a:spcPct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основное содержание учебного предмета</a:t>
            </a:r>
          </a:p>
          <a:p>
            <a:pPr>
              <a:spcBef>
                <a:spcPct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варианты тематического планирования</a:t>
            </a:r>
          </a:p>
          <a:p>
            <a:pPr>
              <a:spcBef>
                <a:spcPct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рекомендации по материально-техническому обеспечению учебного предмета</a:t>
            </a:r>
          </a:p>
        </p:txBody>
      </p:sp>
      <p:pic>
        <p:nvPicPr>
          <p:cNvPr id="5" name="Picture 8" descr="X:\Мускатиньев Владимир Викторович\16.04.09\стандарты\Прогр_2ч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 rot="21600000">
            <a:off x="1835150" y="2276475"/>
            <a:ext cx="1630363" cy="239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progr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 rot="21600000">
            <a:off x="611188" y="1484313"/>
            <a:ext cx="1579562" cy="220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Оценка достижения планируемых результатов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5299" name="Содержимое 9"/>
          <p:cNvSpPr>
            <a:spLocks noGrp="1"/>
          </p:cNvSpPr>
          <p:nvPr>
            <p:ph sz="quarter" idx="4"/>
          </p:nvPr>
        </p:nvSpPr>
        <p:spPr>
          <a:xfrm>
            <a:off x="2555875" y="1444625"/>
            <a:ext cx="6408738" cy="4937125"/>
          </a:xfrm>
        </p:spPr>
        <p:txBody>
          <a:bodyPr/>
          <a:lstStyle/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На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итоговую оценку </a:t>
            </a:r>
            <a:r>
              <a:rPr lang="ru-RU" dirty="0" smtClean="0">
                <a:solidFill>
                  <a:srgbClr val="002060"/>
                </a:solidFill>
              </a:rPr>
              <a:t>выносятся только </a:t>
            </a:r>
            <a:r>
              <a:rPr lang="ru-RU" b="1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b="1" dirty="0" smtClean="0">
                <a:solidFill>
                  <a:srgbClr val="002060"/>
                </a:solidFill>
              </a:rPr>
              <a:t> и предметные </a:t>
            </a:r>
            <a:r>
              <a:rPr lang="ru-RU" dirty="0" smtClean="0">
                <a:solidFill>
                  <a:srgbClr val="002060"/>
                </a:solidFill>
              </a:rPr>
              <a:t>результаты обучения: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Русский язык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Родной язык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Математика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Итоговая комплексная работа на </a:t>
            </a:r>
            <a:r>
              <a:rPr lang="ru-RU" dirty="0" err="1" smtClean="0">
                <a:solidFill>
                  <a:srgbClr val="002060"/>
                </a:solidFill>
              </a:rPr>
              <a:t>межпредметной</a:t>
            </a:r>
            <a:r>
              <a:rPr lang="ru-RU" dirty="0" smtClean="0">
                <a:solidFill>
                  <a:srgbClr val="002060"/>
                </a:solidFill>
              </a:rPr>
              <a:t> основе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Личностные результаты </a:t>
            </a:r>
            <a:r>
              <a:rPr lang="ru-RU" dirty="0" smtClean="0">
                <a:solidFill>
                  <a:srgbClr val="002060"/>
                </a:solidFill>
              </a:rPr>
              <a:t>оцениваются в ходе </a:t>
            </a:r>
            <a:r>
              <a:rPr lang="ru-RU" dirty="0" err="1" smtClean="0">
                <a:solidFill>
                  <a:srgbClr val="002060"/>
                </a:solidFill>
              </a:rPr>
              <a:t>неперсонифицированных</a:t>
            </a:r>
            <a:r>
              <a:rPr lang="ru-RU" dirty="0" smtClean="0">
                <a:solidFill>
                  <a:srgbClr val="002060"/>
                </a:solidFill>
              </a:rPr>
              <a:t> мониторинговых исследований</a:t>
            </a:r>
          </a:p>
        </p:txBody>
      </p:sp>
      <p:pic>
        <p:nvPicPr>
          <p:cNvPr id="55301" name="Picture 14" descr="C:\Documents and Settings\EKnyazeva\Рабочий стол\ПРОЕКТ_Продвижение Стандарта\Standart\Начал шк\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1871663" cy="2808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Содержимое 7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10125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</a:rPr>
              <a:t>Образовательное учреждение должно быть обеспечено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учебниками и (или) учебниками с электронными приложениями</a:t>
            </a:r>
            <a:r>
              <a:rPr lang="ru-RU" dirty="0" smtClean="0">
                <a:solidFill>
                  <a:srgbClr val="002060"/>
                </a:solidFill>
              </a:rPr>
              <a:t>, являющимися их составной частью, учебно-методической литературой и материалами по всем учебным предметам основной образовательной программы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2873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Учебно-методическое обеспечение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6325" name="Номер слайда 6"/>
          <p:cNvSpPr txBox="1">
            <a:spLocks noGrp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200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2254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893175" cy="10668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effectLst/>
              </a:rPr>
              <a:t>Требования к выпускнику «Новой школы</a:t>
            </a:r>
            <a:r>
              <a:rPr lang="ru-RU" sz="3200" dirty="0" smtClean="0">
                <a:solidFill>
                  <a:srgbClr val="C00000"/>
                </a:solidFill>
              </a:rPr>
              <a:t>»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7488" y="1268413"/>
            <a:ext cx="8926512" cy="4751387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мотивированный к познанию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владеющий достаточными знаниями, компетенциями и компетентностями, необходимыми для успешной социализации, образования на протяжении жизни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критически мыслящий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готовый к сотрудничеству и коммуникации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готовый отвечать за свои действия и их последствия, уважающий закон, справедливость, принимающий ценность личности, человеческой жизни, общества, человечества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ФЕДЕРАЛЬНЫЙ ГОСУДАРСТВЕННЫЙ ОБРАЗОВАТЕЛЬНЫЙ 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СТАНДАРТ ОСНОВНОГО </a:t>
            </a: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ОБЩЕГО ОБРАЗОВАНИЯ</a:t>
            </a:r>
            <a:endParaRPr lang="ru-RU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29058" y="4357694"/>
          <a:ext cx="4343408" cy="1219200"/>
        </p:xfrm>
        <a:graphic>
          <a:graphicData uri="http://schemas.openxmlformats.org/drawingml/2006/table">
            <a:tbl>
              <a:tblPr/>
              <a:tblGrid>
                <a:gridCol w="4343408"/>
              </a:tblGrid>
              <a:tr h="1214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приказом Министерства образования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науки Российской Федерации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«17»  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декабря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. № 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1897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C00000"/>
                </a:solidFill>
              </a:rPr>
              <a:t>Примерный учебный план основного общего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Примерный учебный план образовательных учреждений  Российской Федерации, реализующих основную образовательную программу основного общего образования (далее примерный учебный план), определяет общие рамки отбора содержания основного общего образования, разработки требований к его усвоению и организации образовательного процесса, а также выступает в качестве одного из основных механизмов его реализации.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Примерный учебный план: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— фиксирует максимальный объём учебной нагрузки обучающихся;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— определяет (регламентирует) перечень учебных предметов, курсов, направлений внеурочной деятельности и время, отводимое на их освоение и организацию;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— распределяет учебные предметы, курсы и направления внеурочной деятельности по классам и учебным годам.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Примерный учебный план обеспечивает в случаях, предусмотренных законодательством Российской Федерации в области образования, возможность обучения на государственных языках субъектов Российской Федерации и родном (нерусском) языке, возможность их изучения, а также устанавливает количество занятий.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5911873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Примерный учебный план состоит из двух частей: обязательной части и части, формируемой участниками образовательного процесса, включающей внеурочную деятельность.</a:t>
            </a:r>
          </a:p>
          <a:p>
            <a:r>
              <a:rPr lang="ru-RU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Обязательная часть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примерного</a:t>
            </a:r>
            <a:r>
              <a:rPr lang="ru-RU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учебного плана определяет состав учебных предметов обязательных предметных областей для всех имеющих государственную аккредитацию образовательных учреждений, реализующих основную образовательную программу основного общего образования, и учебное время, отводимое на их изучение по классам (годам) обучения.</a:t>
            </a:r>
          </a:p>
          <a:p>
            <a:r>
              <a:rPr lang="ru-RU" sz="2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 примерного учебного плана, формируемая участниками образовательного процесса,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определяет содержание образования, обеспечивающего реализацию интересов и потребностей обучающихся, их родителей (законных представителей), образовательного учреждения, учредителя образовательного учреждения (организации).</a:t>
            </a: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Время, отводимое на данную часть примерного учебного плана, может быть использовано на: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— увеличение учебных часов, предусмотренных на изучение отдельных предметов обязательной части;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— введение специально разработанных учебных курсов, обеспечивающих интересы и потребности участников образовательного процесса, в том числе этнокультурные;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— внеурочную деятельность.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Внеурочная деятельность 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 соответствии с требованиями Стандарта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организуется по основным направлениям развития личности (духовно-нравственное, социальное, </a:t>
            </a:r>
            <a:r>
              <a:rPr lang="ru-RU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общеинтеллектуальное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 общекультурное, спортивно-оздоровительное и т. д.).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Организация занятий по этим направлениям является неотъемлемой частью образовательного процесса в образовательном учреждении.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214974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Содержание данных занятий должно формироваться с учётом пожеланий обучающихся и их родителей (законных представителей) и осуществляться посредством различных форм организации, отличных от урочной системы обучения, таких, как экскурсии, кружки, секции, круглые столы, конференции, диспуты, школьные научные общества, олимпиады, конкурсы, соревнования, поисковые и научные исследования, общественно полезные практики и т. д.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 организации внеурочной деятельности обучающихся образовательным учреждением могут использоваться возможности учреждений дополнительного образования, культуры, спорта. В период каникул для продолжения внеурочной деятельности могут использоваться возможности специализированных лагерей, тематических лагерных смен, летних школ.</a:t>
            </a:r>
          </a:p>
          <a:p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Принципы чередования учебной и внеурочной деятельности в рамках реализации основной образовательной программы основного общего образования определяет образовательное учреждение.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Для развития потенциала одарённых и талантливых детей с участием самих обучающихся и их семей могут разрабатываться индивидуальные учебные планы, в рамках которых формируется индивидуальная траектория развития обучающегося (содержание дисциплин, курсов, модулей, темп и формы образования). Реализация индивидуальных учебных планов может быть организована в том числе с помощью дистанционного образования. Реализация индивидуальных учебных планов, программ сопровождается </a:t>
            </a:r>
            <a:r>
              <a:rPr lang="ru-RU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тьюторской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поддержкой.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250825" y="152400"/>
            <a:ext cx="8359775" cy="1066800"/>
          </a:xfrm>
        </p:spPr>
        <p:txBody>
          <a:bodyPr/>
          <a:lstStyle/>
          <a:p>
            <a:r>
              <a:rPr lang="ru-RU" sz="3200" smtClean="0">
                <a:solidFill>
                  <a:srgbClr val="C00000"/>
                </a:solidFill>
                <a:effectLst/>
              </a:rPr>
              <a:t>Требования к выпускнику «Новой школы»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7488" y="1196975"/>
            <a:ext cx="8926512" cy="48228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любящий свою семью, свой народ, его культуру, открытый к ценностям и традициям других людей и народов, уважающий и принимающий разные мнения и точки зрения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социально-ответственный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мотивированный к смене социальных ролей, получению нового знания,  новым видам деятельности, готовый отстаивать свою точку зрения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понимающий важность сбалансированности умственного, физического и эмоционального развития  для себя и окружающих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обладающий навыками самонаблюдения, самоанализа, самооценки,  необходимых для определения стратегий личностного развития, и проектирования своего будущего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5983311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Для второй ступени общего образования представлены четыре варианта примерного учебного плана: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варианты 1, 2 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— для общеобразовательных учреждений, в которых обучение ведётся на русском языке;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вариант 3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— для общеобразовательных учреждений, в которых обучение ведётся на русском языке, но наряду с ним изучается один из языков народов России;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вариант 4 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— для общеобразовательных учреждений, в которых обучение ведётся на родном (нерусском) языке, в том числе в общеобразовательных учреждениях субъекта Российской Федерации, где законодательно установлено государственное двуязычие.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 проведении занятий по родному (нерусскому) языку в школах, где наряду с русским языком изучается родной (нерусский) язык (5—9 </a:t>
            </a:r>
            <a:r>
              <a:rPr lang="ru-RU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кл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.), по иностранному языку и второму иностранному языку (5—9 </a:t>
            </a:r>
            <a:r>
              <a:rPr lang="ru-RU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кл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.), технологии (5—9 </a:t>
            </a:r>
            <a:r>
              <a:rPr lang="ru-RU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кл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.), а также по физике и химии (во время проведения практических занятий) осуществляется деление классов на две группы: в городских учебных заведениях при наполняемости 25 и более человек, в сельских — 20 и более человек. При наличии необходимых средств возможно деление на группы классов с меньшей наполняемостью при проведении занятий по другим учебным предметам.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572560" cy="5043510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Каждое образовательное учреждение самостоятельно определяет режим работы (5-дневная или 6-дневная учебная неделя). При этом предельно допустимая аудиторная учебная нагрузка не должна превышать определённую примерным учебным планом максимальную учебную нагрузку.</a:t>
            </a:r>
          </a:p>
          <a:p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Продолжительность учебного года на второй ступени общего образования составляет 35 недель.</a:t>
            </a:r>
          </a:p>
          <a:p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Продолжительность каникул в течение учебного года составляет не менее 30 календарных дней, летом — не менее 8 недель.</a:t>
            </a:r>
          </a:p>
          <a:p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Продолжительность урока в основной школе составляет 45 минут.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786874" cy="582594"/>
          </a:xfrm>
        </p:spPr>
        <p:txBody>
          <a:bodyPr/>
          <a:lstStyle/>
          <a:p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Примерный учебный план основного общего образования</a:t>
            </a:r>
            <a:r>
              <a:rPr lang="ru-RU" sz="2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22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Вариант</a:t>
            </a:r>
            <a:r>
              <a:rPr lang="en-US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№</a:t>
            </a: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</a:t>
            </a:r>
            <a:endParaRPr lang="ru-RU" sz="2200" dirty="0">
              <a:solidFill>
                <a:srgbClr val="C0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8572562" cy="6060798"/>
        </p:xfrm>
        <a:graphic>
          <a:graphicData uri="http://schemas.openxmlformats.org/drawingml/2006/table">
            <a:tbl>
              <a:tblPr/>
              <a:tblGrid>
                <a:gridCol w="2500298"/>
                <a:gridCol w="2928990"/>
                <a:gridCol w="500066"/>
                <a:gridCol w="500066"/>
                <a:gridCol w="500066"/>
                <a:gridCol w="527332"/>
                <a:gridCol w="473580"/>
                <a:gridCol w="642164"/>
              </a:tblGrid>
              <a:tr h="23453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Предметные области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Учебные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предметы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часов в неделю</a:t>
                      </a:r>
                      <a:endParaRPr lang="ru-RU" sz="105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VIII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IX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Обязательная часть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342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Филология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 и информатика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Алгебра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Геометрия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4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Общественно-научные предметы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Основы духовно-нравственной культуры народов России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Основы духовно-нравственной культуры народов России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1/0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8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Естественно-научные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предметы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86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Искусство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8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Физическая культура и Основы безопасности жизнедеятель-ности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ОБЖ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1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28,5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150,5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Часть, формируемая участниками образовательного процесса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21,5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7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Максимально допустимая недельная нагрузка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Внеурочная деятельность (кружки, секции, проектная деятельность и др.) *</a:t>
                      </a:r>
                    </a:p>
                  </a:txBody>
                  <a:tcPr marL="24978" marR="24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78" marR="249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617220"/>
          <a:ext cx="8858314" cy="6240780"/>
        </p:xfrm>
        <a:graphic>
          <a:graphicData uri="http://schemas.openxmlformats.org/drawingml/2006/table">
            <a:tbl>
              <a:tblPr/>
              <a:tblGrid>
                <a:gridCol w="2283344"/>
                <a:gridCol w="2717316"/>
                <a:gridCol w="500066"/>
                <a:gridCol w="642942"/>
                <a:gridCol w="714380"/>
                <a:gridCol w="714380"/>
                <a:gridCol w="714380"/>
                <a:gridCol w="571506"/>
              </a:tblGrid>
              <a:tr h="2143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Предметные области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Учебные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предметы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часов в неделю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VIII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IX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Обязательная часть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93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Филология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Второй иностранный язык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06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 и информатика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Алгебра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Геометрия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2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Общественно-научные предметы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Основы духовно-нравственной культуры народов России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Основы духовно-нравственной культуры народов России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1/0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Естественно-научные предметы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Искусство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Физическая культура и Основы безопасности жизнедеятельности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ОБЖ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30,5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160,5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Часть, формируемая участниками образовательного процесса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11,5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Максимально допустимая недельная нагрузка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Внеурочная деятельность (кружки, секции, проектная деятельность и др.) *</a:t>
                      </a:r>
                    </a:p>
                  </a:txBody>
                  <a:tcPr marL="33216" marR="33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74" cy="582594"/>
          </a:xfrm>
        </p:spPr>
        <p:txBody>
          <a:bodyPr/>
          <a:lstStyle/>
          <a:p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Примерный учебный план основного общего образования</a:t>
            </a:r>
            <a:r>
              <a:rPr lang="ru-RU" sz="2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22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Вариант</a:t>
            </a:r>
            <a:r>
              <a:rPr lang="en-US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№</a:t>
            </a: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06" y="785794"/>
          <a:ext cx="9001155" cy="5875020"/>
        </p:xfrm>
        <a:graphic>
          <a:graphicData uri="http://schemas.openxmlformats.org/drawingml/2006/table">
            <a:tbl>
              <a:tblPr/>
              <a:tblGrid>
                <a:gridCol w="2450448"/>
                <a:gridCol w="2450448"/>
                <a:gridCol w="773156"/>
                <a:gridCol w="898243"/>
                <a:gridCol w="595491"/>
                <a:gridCol w="547517"/>
                <a:gridCol w="673694"/>
                <a:gridCol w="612158"/>
              </a:tblGrid>
              <a:tr h="1394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Предметные области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Учебные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предметы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часов в неделю</a:t>
                      </a:r>
                      <a:endParaRPr lang="ru-RU" sz="105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VIII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IX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Обязательная часть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47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Филология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Родной язык и литература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 и информатика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Алгебра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Геометрия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Общественно-научные предметы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Основы духовно-нравственной культуры народов России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Основы духовно-нравственной культуры народов России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1/0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Естественно-научные предметы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Искусство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7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Физическая культура и Основы безопасности жизнедеятельности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ОБЖ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30,5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162,5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Часть, формируемая участниками образовательного процесса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9,5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Максимально допустимая недельная нагрузка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4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Внеурочная деятельность (кружки, секции, проектная деятельность и др.) *</a:t>
                      </a:r>
                    </a:p>
                  </a:txBody>
                  <a:tcPr marL="34637" marR="34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637" marR="346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42852"/>
            <a:ext cx="8786874" cy="58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Примерный учебный план основного общего образования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Вариант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№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3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3" y="885817"/>
          <a:ext cx="8786874" cy="5543579"/>
        </p:xfrm>
        <a:graphic>
          <a:graphicData uri="http://schemas.openxmlformats.org/drawingml/2006/table">
            <a:tbl>
              <a:tblPr/>
              <a:tblGrid>
                <a:gridCol w="2259160"/>
                <a:gridCol w="2259160"/>
                <a:gridCol w="569408"/>
                <a:gridCol w="546921"/>
                <a:gridCol w="591093"/>
                <a:gridCol w="432879"/>
                <a:gridCol w="591093"/>
                <a:gridCol w="768580"/>
                <a:gridCol w="768580"/>
              </a:tblGrid>
              <a:tr h="1428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Предметные области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Учебные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предметы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часов в неделю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05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endParaRPr lang="ru-RU" sz="105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</a:t>
                      </a:r>
                      <a:endParaRPr lang="ru-RU" sz="105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VIII</a:t>
                      </a:r>
                      <a:endParaRPr lang="ru-RU" sz="105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IX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Обязательная часть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Филология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Русский язык и литература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Родной язык и литература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0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 и информатика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Алгебра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Геометрия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8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Общественно-научные предметы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Основы духовно-нравственной культуры народов России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Основы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духовно-нравственной культуры народов России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1/0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1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Естественно-научные предметы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1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Искусство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2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Физическая культура и Основы безопасности жизнедеятельности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ОБЖ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1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164,5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2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Часть, формируемая участниками образовательного процесса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2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Максимально допустимая недельная нагрузка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2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Внеурочная деятельность (кружки, секции, проектная деятельность и др.) *</a:t>
                      </a:r>
                    </a:p>
                  </a:txBody>
                  <a:tcPr marL="34491" marR="34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1" marR="344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42852"/>
            <a:ext cx="8786874" cy="58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Примерный учебный план основного общего образования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Вариант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№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4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Примерный учебный план является основой для разработки учебного плана образовательного учреждения, в котором отражаются и конкретизируются основные показатели примерного учебного плана: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• состав учебных предметов;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• недельное распределение учебного времени, отводимого на освоение содержания образования по классам, учебным предметам, а также внеурочную деятельность;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• максимально допустимая недельная нагрузка обучающихся;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• 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направления внеурочной деятельности.</a:t>
            </a:r>
            <a:endParaRPr lang="ru-RU" sz="24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76250"/>
            <a:ext cx="7924800" cy="7921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Стратегия 2020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Новые задачи образования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8207375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образование должно обеспечить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формирование политической культуры демократической России – подготовку поколения свободных, обеспеченных, критически мыслящих, уверенных в себе людей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достижение передовых позиций в глобальной экономической конкуренции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изменение социальной структуры общества в пользу среднего класса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укрепление национальной безопасности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Исследования </a:t>
            </a:r>
            <a:r>
              <a:rPr lang="en-US" dirty="0" smtClean="0">
                <a:solidFill>
                  <a:srgbClr val="C00000"/>
                </a:solidFill>
              </a:rPr>
              <a:t>PISA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4967287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Оценивается функциональная грамотность – способность применять полученные знания в различных (в том числе, </a:t>
            </a:r>
            <a:r>
              <a:rPr lang="ru-RU" sz="2400" dirty="0" err="1" smtClean="0">
                <a:solidFill>
                  <a:srgbClr val="002060"/>
                </a:solidFill>
              </a:rPr>
              <a:t>неучебных</a:t>
            </a:r>
            <a:r>
              <a:rPr lang="ru-RU" sz="2400" dirty="0" smtClean="0">
                <a:solidFill>
                  <a:srgbClr val="002060"/>
                </a:solidFill>
              </a:rPr>
              <a:t>) ситуациях = </a:t>
            </a:r>
            <a:r>
              <a:rPr lang="ru-RU" sz="2400" b="1" dirty="0" err="1" smtClean="0">
                <a:solidFill>
                  <a:srgbClr val="002060"/>
                </a:solidFill>
              </a:rPr>
              <a:t>системно-деятельностный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</a:rPr>
              <a:t>компетентностный</a:t>
            </a:r>
            <a:r>
              <a:rPr lang="ru-RU" sz="2400" b="1" dirty="0" smtClean="0">
                <a:solidFill>
                  <a:srgbClr val="002060"/>
                </a:solidFill>
              </a:rPr>
              <a:t> подход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По читательской, математической , естественнонаучной грамотности Россия – </a:t>
            </a:r>
            <a:r>
              <a:rPr lang="ru-RU" sz="2400" dirty="0" smtClean="0">
                <a:solidFill>
                  <a:srgbClr val="C00000"/>
                </a:solidFill>
              </a:rPr>
              <a:t>на 40-ых местах из 65 </a:t>
            </a:r>
            <a:r>
              <a:rPr lang="ru-RU" sz="2400" dirty="0" smtClean="0">
                <a:solidFill>
                  <a:srgbClr val="002060"/>
                </a:solidFill>
              </a:rPr>
              <a:t>стран-участниц исследования</a:t>
            </a: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Школьные реформы 2000-2010 гг. не изменили результатов российских школьников по исследованиям </a:t>
            </a:r>
            <a:r>
              <a:rPr lang="en-US" sz="2400" dirty="0" smtClean="0">
                <a:solidFill>
                  <a:srgbClr val="002060"/>
                </a:solidFill>
              </a:rPr>
              <a:t>PISA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Выводы по исследованиям </a:t>
            </a:r>
            <a:r>
              <a:rPr lang="en-US" sz="4000" dirty="0" smtClean="0">
                <a:solidFill>
                  <a:srgbClr val="C00000"/>
                </a:solidFill>
              </a:rPr>
              <a:t>PISA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447800"/>
            <a:ext cx="8286750" cy="4572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Россия </a:t>
            </a:r>
            <a:r>
              <a:rPr lang="ru-RU" b="1" dirty="0" smtClean="0">
                <a:solidFill>
                  <a:srgbClr val="002060"/>
                </a:solidFill>
              </a:rPr>
              <a:t>уступает</a:t>
            </a:r>
            <a:r>
              <a:rPr lang="ru-RU" dirty="0" smtClean="0">
                <a:solidFill>
                  <a:srgbClr val="002060"/>
                </a:solidFill>
              </a:rPr>
              <a:t> развитым странам по: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</a:rPr>
              <a:t>уровню функциональной грамотности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</a:rPr>
              <a:t> числу представителей элиты, имеющей высокий уровень подготовки</a:t>
            </a:r>
          </a:p>
          <a:p>
            <a:pPr>
              <a:buFontTx/>
              <a:buChar char="-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rgbClr val="C00000"/>
                </a:solidFill>
              </a:rPr>
              <a:t>РИСКИ:</a:t>
            </a:r>
          </a:p>
          <a:p>
            <a:pPr>
              <a:buFontTx/>
              <a:buChar char="-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НИЗКАЯ КОНКУРЕНТОСПОСОБНОСТЬ РОССИЙСКИХ ВЫПУСКНИКОВ ШКОЛ, ОБЩЕСТВА И ГОСУДАРСТВА 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44475"/>
            <a:ext cx="7580312" cy="736600"/>
          </a:xfrm>
          <a:noFill/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00000"/>
                </a:solidFill>
                <a:effectLst/>
              </a:rPr>
              <a:t>       Основы школьного стандарта</a:t>
            </a:r>
          </a:p>
        </p:txBody>
      </p:sp>
      <p:sp>
        <p:nvSpPr>
          <p:cNvPr id="18438" name="AutoShape 5"/>
          <p:cNvSpPr>
            <a:spLocks noChangeArrowheads="1"/>
          </p:cNvSpPr>
          <p:nvPr/>
        </p:nvSpPr>
        <p:spPr bwMode="auto">
          <a:xfrm>
            <a:off x="3419475" y="4149725"/>
            <a:ext cx="2376488" cy="129698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8575" algn="ctr">
            <a:solidFill>
              <a:schemeClr val="bg1">
                <a:lumMod val="50000"/>
                <a:lumOff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</a:rPr>
              <a:t>Федеральный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</a:rPr>
              <a:t>государственный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</a:rPr>
              <a:t>образовательный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</a:rPr>
              <a:t>стандарт общего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</a:rPr>
              <a:t>образования</a:t>
            </a: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5724525" y="1989138"/>
            <a:ext cx="3168650" cy="23034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600" b="1" u="sng">
                <a:solidFill>
                  <a:srgbClr val="C00000"/>
                </a:solidFill>
              </a:rPr>
              <a:t>Научная основа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250825" y="1989138"/>
            <a:ext cx="3095625" cy="23034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400" u="sng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400" b="1" u="sng">
                <a:solidFill>
                  <a:srgbClr val="C00000"/>
                </a:solidFill>
              </a:rPr>
              <a:t>Идеологическая и 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400" b="1" u="sng">
                <a:solidFill>
                  <a:srgbClr val="C00000"/>
                </a:solidFill>
              </a:rPr>
              <a:t>методологическая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400" b="1" u="sng">
                <a:solidFill>
                  <a:srgbClr val="C00000"/>
                </a:solidFill>
              </a:rPr>
              <a:t>основа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u="sng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</p:txBody>
      </p:sp>
      <p:sp>
        <p:nvSpPr>
          <p:cNvPr id="18442" name="AutoShape 9"/>
          <p:cNvSpPr>
            <a:spLocks noChangeArrowheads="1"/>
          </p:cNvSpPr>
          <p:nvPr/>
        </p:nvSpPr>
        <p:spPr bwMode="auto">
          <a:xfrm>
            <a:off x="468313" y="2708275"/>
            <a:ext cx="2879725" cy="1728788"/>
          </a:xfrm>
          <a:prstGeom prst="roundRect">
            <a:avLst>
              <a:gd name="adj" fmla="val 16667"/>
            </a:avLst>
          </a:prstGeom>
          <a:solidFill>
            <a:schemeClr val="bg1">
              <a:lumMod val="25000"/>
            </a:schemeClr>
          </a:solidFill>
          <a:ln w="28575" cmpd="sng" algn="ctr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Концепция духовно-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нравственного развития и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 воспитания личности 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гражданина России,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Концепция </a:t>
            </a:r>
            <a:r>
              <a:rPr lang="ru-RU" sz="1400" b="1" dirty="0" err="1">
                <a:solidFill>
                  <a:schemeClr val="bg1"/>
                </a:solidFill>
                <a:latin typeface="Tahoma" pitchFamily="34" charset="0"/>
              </a:rPr>
              <a:t>социокультурной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 модернизации</a:t>
            </a:r>
          </a:p>
        </p:txBody>
      </p:sp>
      <p:sp>
        <p:nvSpPr>
          <p:cNvPr id="18443" name="AutoShape 10"/>
          <p:cNvSpPr>
            <a:spLocks noChangeArrowheads="1"/>
          </p:cNvSpPr>
          <p:nvPr/>
        </p:nvSpPr>
        <p:spPr bwMode="auto">
          <a:xfrm>
            <a:off x="5867400" y="2636838"/>
            <a:ext cx="3025775" cy="1655762"/>
          </a:xfrm>
          <a:prstGeom prst="roundRect">
            <a:avLst>
              <a:gd name="adj" fmla="val 16667"/>
            </a:avLst>
          </a:prstGeom>
          <a:solidFill>
            <a:schemeClr val="bg1">
              <a:lumMod val="25000"/>
            </a:schemeClr>
          </a:solidFill>
          <a:ln w="28575" algn="ctr">
            <a:solidFill>
              <a:schemeClr val="bg1">
                <a:lumMod val="50000"/>
                <a:lumOff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Фундаментальное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 ядро содержания 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общего образования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и </a:t>
            </a:r>
            <a:r>
              <a:rPr lang="ru-RU" sz="1400" b="1" dirty="0" err="1">
                <a:solidFill>
                  <a:schemeClr val="bg1"/>
                </a:solidFill>
                <a:latin typeface="Tahoma" pitchFamily="34" charset="0"/>
              </a:rPr>
              <a:t>системно-деятельностный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подход</a:t>
            </a:r>
          </a:p>
        </p:txBody>
      </p:sp>
      <p:sp>
        <p:nvSpPr>
          <p:cNvPr id="18444" name="AutoShape 17"/>
          <p:cNvSpPr>
            <a:spLocks noChangeArrowheads="1"/>
          </p:cNvSpPr>
          <p:nvPr/>
        </p:nvSpPr>
        <p:spPr bwMode="auto">
          <a:xfrm rot="2548354">
            <a:off x="2541588" y="4579938"/>
            <a:ext cx="576262" cy="395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5" name="AutoShape 23"/>
          <p:cNvSpPr>
            <a:spLocks noChangeArrowheads="1"/>
          </p:cNvSpPr>
          <p:nvPr/>
        </p:nvSpPr>
        <p:spPr bwMode="auto">
          <a:xfrm rot="8524123">
            <a:off x="5929313" y="4484688"/>
            <a:ext cx="517525" cy="376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6" name="AutoShape 26"/>
          <p:cNvSpPr>
            <a:spLocks noChangeArrowheads="1"/>
          </p:cNvSpPr>
          <p:nvPr/>
        </p:nvSpPr>
        <p:spPr bwMode="auto">
          <a:xfrm>
            <a:off x="3348038" y="981075"/>
            <a:ext cx="2303462" cy="122396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>
                <a:lumMod val="50000"/>
                <a:lumOff val="5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ahoma" pitchFamily="34" charset="0"/>
              </a:rPr>
              <a:t>Общественный договор</a:t>
            </a:r>
          </a:p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Tahoma" pitchFamily="34" charset="0"/>
              </a:rPr>
              <a:t>(запрос семьи, общества и</a:t>
            </a:r>
          </a:p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Tahoma" pitchFamily="34" charset="0"/>
              </a:rPr>
              <a:t> государства)</a:t>
            </a:r>
          </a:p>
        </p:txBody>
      </p:sp>
      <p:sp>
        <p:nvSpPr>
          <p:cNvPr id="18447" name="AutoShape 27"/>
          <p:cNvSpPr>
            <a:spLocks noChangeArrowheads="1"/>
          </p:cNvSpPr>
          <p:nvPr/>
        </p:nvSpPr>
        <p:spPr bwMode="auto">
          <a:xfrm rot="5400000">
            <a:off x="4140200" y="2492375"/>
            <a:ext cx="719138" cy="433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25" y="0"/>
            <a:ext cx="8713788" cy="12192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Концепция </a:t>
            </a:r>
            <a:r>
              <a:rPr lang="ru-RU" sz="3200" dirty="0" err="1" smtClean="0">
                <a:solidFill>
                  <a:srgbClr val="C00000"/>
                </a:solidFill>
              </a:rPr>
              <a:t>социокультурной</a:t>
            </a:r>
            <a:r>
              <a:rPr lang="ru-RU" sz="3200" dirty="0" smtClean="0">
                <a:solidFill>
                  <a:srgbClr val="C00000"/>
                </a:solidFill>
              </a:rPr>
              <a:t> модернизации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Главная задача ФГОС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создание условий, способствующих формированию социально-педагогической среды развития человеческого потенциала России,  реализации социально-образовательных проектов, культурно-образовательных инициатив, созданию интеллектуальных образовательных сетей</a:t>
            </a:r>
          </a:p>
          <a:p>
            <a:pPr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0">
  <a:themeElements>
    <a:clrScheme name="corn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cor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n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070</Template>
  <TotalTime>120</TotalTime>
  <Words>3168</Words>
  <Application>Microsoft Office PowerPoint</Application>
  <PresentationFormat>Экран (4:3)</PresentationFormat>
  <Paragraphs>1335</Paragraphs>
  <Slides>47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47</vt:i4>
      </vt:variant>
    </vt:vector>
  </HeadingPairs>
  <TitlesOfParts>
    <vt:vector size="57" baseType="lpstr">
      <vt:lpstr>Arial</vt:lpstr>
      <vt:lpstr>070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Федеральный государственный  образовательный  стандарт общего образования </vt:lpstr>
      <vt:lpstr> Основная цель российского образования </vt:lpstr>
      <vt:lpstr>Требования к выпускнику «Новой школы» </vt:lpstr>
      <vt:lpstr>Требования к выпускнику «Новой школы»</vt:lpstr>
      <vt:lpstr>Стратегия 2020  Новые задачи образования </vt:lpstr>
      <vt:lpstr>Исследования PISA</vt:lpstr>
      <vt:lpstr>Выводы по исследованиям PISA</vt:lpstr>
      <vt:lpstr>       Основы школьного стандарта</vt:lpstr>
      <vt:lpstr>Концепция социокультурной модернизации</vt:lpstr>
      <vt:lpstr>Концепция духовно-нравственного развития и воспитания личности гражданина России  </vt:lpstr>
      <vt:lpstr>Базовые национальные ценности российского общества</vt:lpstr>
      <vt:lpstr>Базовые национальные ценности российского общества</vt:lpstr>
      <vt:lpstr>   </vt:lpstr>
      <vt:lpstr>Слайд 14</vt:lpstr>
      <vt:lpstr>Слайд 15</vt:lpstr>
      <vt:lpstr>Слайд 16</vt:lpstr>
      <vt:lpstr>    ФГТ (дошкольное образование)  и ФГОС (общее  образование)   </vt:lpstr>
      <vt:lpstr>Личностные результаты (преемственность и развитие)</vt:lpstr>
      <vt:lpstr>Метапредметные результаты (преемственность и развитие) </vt:lpstr>
      <vt:lpstr>Предметные результаты (предметные области) </vt:lpstr>
      <vt:lpstr>    Портреты выпускников    </vt:lpstr>
      <vt:lpstr>    Портреты выпускников    </vt:lpstr>
      <vt:lpstr>Основная образовательная программа ОУ</vt:lpstr>
      <vt:lpstr>Примерная основная образовательная программа</vt:lpstr>
      <vt:lpstr>Планируемые результаты</vt:lpstr>
      <vt:lpstr>Программа формирования УУД</vt:lpstr>
      <vt:lpstr>Программы отдельных учебных предметов</vt:lpstr>
      <vt:lpstr>Оценка достижения планируемых результатов</vt:lpstr>
      <vt:lpstr> Учебно-методическое обеспечение </vt:lpstr>
      <vt:lpstr>Слайд 30</vt:lpstr>
      <vt:lpstr>Примерный учебный план основного общего образования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Примерный учебный план основного общего образования Вариант № 1</vt:lpstr>
      <vt:lpstr>Примерный учебный план основного общего образования Вариант № 2</vt:lpstr>
      <vt:lpstr>Слайд 45</vt:lpstr>
      <vt:lpstr>Слайд 46</vt:lpstr>
      <vt:lpstr>Слайд 47</vt:lpstr>
    </vt:vector>
  </TitlesOfParts>
  <Company>KIDC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государственный  образовательный  стандарт общего образования </dc:title>
  <dc:creator>Потанина</dc:creator>
  <cp:lastModifiedBy>Потанина</cp:lastModifiedBy>
  <cp:revision>13</cp:revision>
  <dcterms:created xsi:type="dcterms:W3CDTF">2012-03-19T07:44:46Z</dcterms:created>
  <dcterms:modified xsi:type="dcterms:W3CDTF">2012-03-19T09:45:03Z</dcterms:modified>
</cp:coreProperties>
</file>